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7" r:id="rId2"/>
    <p:sldId id="309" r:id="rId3"/>
    <p:sldId id="310" r:id="rId4"/>
    <p:sldId id="311" r:id="rId5"/>
    <p:sldId id="312" r:id="rId6"/>
  </p:sldIdLst>
  <p:sldSz cx="6858000" cy="9906000" type="A4"/>
  <p:notesSz cx="7102475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7CB9"/>
    <a:srgbClr val="464692"/>
    <a:srgbClr val="4A7EBB"/>
    <a:srgbClr val="000099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06" autoAdjust="0"/>
    <p:restoredTop sz="94637" autoAdjust="0"/>
  </p:normalViewPr>
  <p:slideViewPr>
    <p:cSldViewPr>
      <p:cViewPr varScale="1">
        <p:scale>
          <a:sx n="49" d="100"/>
          <a:sy n="49" d="100"/>
        </p:scale>
        <p:origin x="2476" y="7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123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3078162" cy="511175"/>
          </a:xfrm>
          <a:prstGeom prst="rect">
            <a:avLst/>
          </a:prstGeom>
        </p:spPr>
        <p:txBody>
          <a:bodyPr vert="horz" lIns="91367" tIns="45684" rIns="91367" bIns="4568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2726" y="5"/>
            <a:ext cx="3078162" cy="511175"/>
          </a:xfrm>
          <a:prstGeom prst="rect">
            <a:avLst/>
          </a:prstGeom>
        </p:spPr>
        <p:txBody>
          <a:bodyPr vert="horz" lIns="91367" tIns="45684" rIns="91367" bIns="45684" rtlCol="0"/>
          <a:lstStyle>
            <a:lvl1pPr algn="r">
              <a:defRPr sz="1300"/>
            </a:lvl1pPr>
          </a:lstStyle>
          <a:p>
            <a:fld id="{16F1B60D-A4EC-4CAF-B76B-A06DD04AE34C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721857"/>
            <a:ext cx="3078162" cy="511175"/>
          </a:xfrm>
          <a:prstGeom prst="rect">
            <a:avLst/>
          </a:prstGeom>
        </p:spPr>
        <p:txBody>
          <a:bodyPr vert="horz" lIns="91367" tIns="45684" rIns="91367" bIns="4568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2726" y="9721857"/>
            <a:ext cx="3078162" cy="511175"/>
          </a:xfrm>
          <a:prstGeom prst="rect">
            <a:avLst/>
          </a:prstGeom>
        </p:spPr>
        <p:txBody>
          <a:bodyPr vert="horz" lIns="91367" tIns="45684" rIns="91367" bIns="45684" rtlCol="0" anchor="b"/>
          <a:lstStyle>
            <a:lvl1pPr algn="r">
              <a:defRPr sz="1300"/>
            </a:lvl1pPr>
          </a:lstStyle>
          <a:p>
            <a:fld id="{D2A4878D-2061-438D-B6F7-842C8D5BE8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0177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3078162" cy="511175"/>
          </a:xfrm>
          <a:prstGeom prst="rect">
            <a:avLst/>
          </a:prstGeom>
        </p:spPr>
        <p:txBody>
          <a:bodyPr vert="horz" lIns="91367" tIns="45684" rIns="91367" bIns="4568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2726" y="5"/>
            <a:ext cx="3078162" cy="511175"/>
          </a:xfrm>
          <a:prstGeom prst="rect">
            <a:avLst/>
          </a:prstGeom>
        </p:spPr>
        <p:txBody>
          <a:bodyPr vert="horz" lIns="91367" tIns="45684" rIns="91367" bIns="45684" rtlCol="0"/>
          <a:lstStyle>
            <a:lvl1pPr algn="r">
              <a:defRPr sz="1300"/>
            </a:lvl1pPr>
          </a:lstStyle>
          <a:p>
            <a:fld id="{3183D284-B8E8-4249-8D19-CD12094E6219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8350"/>
            <a:ext cx="26574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7" tIns="45684" rIns="91367" bIns="4568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615" y="4860930"/>
            <a:ext cx="5683250" cy="4605337"/>
          </a:xfrm>
          <a:prstGeom prst="rect">
            <a:avLst/>
          </a:prstGeom>
        </p:spPr>
        <p:txBody>
          <a:bodyPr vert="horz" lIns="91367" tIns="45684" rIns="91367" bIns="4568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721857"/>
            <a:ext cx="3078162" cy="511175"/>
          </a:xfrm>
          <a:prstGeom prst="rect">
            <a:avLst/>
          </a:prstGeom>
        </p:spPr>
        <p:txBody>
          <a:bodyPr vert="horz" lIns="91367" tIns="45684" rIns="91367" bIns="4568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2726" y="9721857"/>
            <a:ext cx="3078162" cy="511175"/>
          </a:xfrm>
          <a:prstGeom prst="rect">
            <a:avLst/>
          </a:prstGeom>
        </p:spPr>
        <p:txBody>
          <a:bodyPr vert="horz" lIns="91367" tIns="45684" rIns="91367" bIns="45684" rtlCol="0" anchor="b"/>
          <a:lstStyle>
            <a:lvl1pPr algn="r">
              <a:defRPr sz="1300"/>
            </a:lvl1pPr>
          </a:lstStyle>
          <a:p>
            <a:fld id="{002A6E52-E2A2-47EA-8BB7-D05EDBFB60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4434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49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41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430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08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187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75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86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1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744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104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62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35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F4E59-90BD-4BD5-B0D3-32DC76FB2031}" type="datetimeFigureOut">
              <a:rPr lang="ru-RU" smtClean="0"/>
              <a:t>22.07.2024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0E097-7551-4C1A-8BC7-30DD36A37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704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jpeg"/><Relationship Id="rId18" Type="http://schemas.openxmlformats.org/officeDocument/2006/relationships/image" Target="../media/image12.png"/><Relationship Id="rId3" Type="http://schemas.openxmlformats.org/officeDocument/2006/relationships/image" Target="../media/image3.png"/><Relationship Id="rId21" Type="http://schemas.microsoft.com/office/2007/relationships/hdphoto" Target="../media/hdphoto8.wdp"/><Relationship Id="rId7" Type="http://schemas.microsoft.com/office/2007/relationships/hdphoto" Target="../media/hdphoto2.wdp"/><Relationship Id="rId12" Type="http://schemas.openxmlformats.org/officeDocument/2006/relationships/image" Target="../media/image8.jpeg"/><Relationship Id="rId17" Type="http://schemas.microsoft.com/office/2007/relationships/hdphoto" Target="../media/hdphoto6.wdp"/><Relationship Id="rId2" Type="http://schemas.openxmlformats.org/officeDocument/2006/relationships/image" Target="../media/image1.gif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5.wdp"/><Relationship Id="rId23" Type="http://schemas.microsoft.com/office/2007/relationships/hdphoto" Target="../media/hdphoto9.wdp"/><Relationship Id="rId10" Type="http://schemas.openxmlformats.org/officeDocument/2006/relationships/image" Target="../media/image7.png"/><Relationship Id="rId19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microsoft.com/office/2007/relationships/hdphoto" Target="../media/hdphoto3.wdp"/><Relationship Id="rId14" Type="http://schemas.openxmlformats.org/officeDocument/2006/relationships/image" Target="../media/image10.png"/><Relationship Id="rId22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4.png"/><Relationship Id="rId18" Type="http://schemas.openxmlformats.org/officeDocument/2006/relationships/image" Target="../media/image20.png"/><Relationship Id="rId3" Type="http://schemas.openxmlformats.org/officeDocument/2006/relationships/image" Target="../media/image3.png"/><Relationship Id="rId21" Type="http://schemas.microsoft.com/office/2007/relationships/hdphoto" Target="../media/hdphoto13.wdp"/><Relationship Id="rId7" Type="http://schemas.microsoft.com/office/2007/relationships/hdphoto" Target="../media/hdphoto10.wdp"/><Relationship Id="rId12" Type="http://schemas.microsoft.com/office/2007/relationships/hdphoto" Target="../media/hdphoto8.wdp"/><Relationship Id="rId17" Type="http://schemas.microsoft.com/office/2007/relationships/hdphoto" Target="../media/hdphoto11.wdp"/><Relationship Id="rId2" Type="http://schemas.openxmlformats.org/officeDocument/2006/relationships/image" Target="../media/image1.gif"/><Relationship Id="rId16" Type="http://schemas.openxmlformats.org/officeDocument/2006/relationships/image" Target="../media/image19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13.png"/><Relationship Id="rId5" Type="http://schemas.microsoft.com/office/2007/relationships/hdphoto" Target="../media/hdphoto3.wdp"/><Relationship Id="rId15" Type="http://schemas.openxmlformats.org/officeDocument/2006/relationships/image" Target="../media/image18.jpeg"/><Relationship Id="rId10" Type="http://schemas.microsoft.com/office/2007/relationships/hdphoto" Target="../media/hdphoto5.wdp"/><Relationship Id="rId19" Type="http://schemas.microsoft.com/office/2007/relationships/hdphoto" Target="../media/hdphoto12.wdp"/><Relationship Id="rId4" Type="http://schemas.openxmlformats.org/officeDocument/2006/relationships/image" Target="../media/image6.png"/><Relationship Id="rId9" Type="http://schemas.openxmlformats.org/officeDocument/2006/relationships/image" Target="../media/image17.png"/><Relationship Id="rId14" Type="http://schemas.microsoft.com/office/2007/relationships/hdphoto" Target="../media/hdphoto9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16.wdp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12" Type="http://schemas.openxmlformats.org/officeDocument/2006/relationships/image" Target="../media/image25.png"/><Relationship Id="rId17" Type="http://schemas.microsoft.com/office/2007/relationships/hdphoto" Target="../media/hdphoto17.wdp"/><Relationship Id="rId2" Type="http://schemas.openxmlformats.org/officeDocument/2006/relationships/image" Target="../media/image1.gif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microsoft.com/office/2007/relationships/hdphoto" Target="../media/hdphoto15.wdp"/><Relationship Id="rId5" Type="http://schemas.microsoft.com/office/2007/relationships/hdphoto" Target="../media/hdphoto14.wdp"/><Relationship Id="rId15" Type="http://schemas.microsoft.com/office/2007/relationships/hdphoto" Target="../media/hdphoto12.wdp"/><Relationship Id="rId10" Type="http://schemas.openxmlformats.org/officeDocument/2006/relationships/image" Target="../media/image24.png"/><Relationship Id="rId4" Type="http://schemas.openxmlformats.org/officeDocument/2006/relationships/image" Target="../media/image22.png"/><Relationship Id="rId9" Type="http://schemas.microsoft.com/office/2007/relationships/hdphoto" Target="../media/hdphoto5.wdp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7.png"/><Relationship Id="rId18" Type="http://schemas.microsoft.com/office/2007/relationships/hdphoto" Target="../media/hdphoto20.wdp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microsoft.com/office/2007/relationships/hdphoto" Target="../media/hdphoto12.wdp"/><Relationship Id="rId17" Type="http://schemas.openxmlformats.org/officeDocument/2006/relationships/image" Target="../media/image29.png"/><Relationship Id="rId2" Type="http://schemas.openxmlformats.org/officeDocument/2006/relationships/image" Target="../media/image1.gif"/><Relationship Id="rId16" Type="http://schemas.microsoft.com/office/2007/relationships/hdphoto" Target="../media/hdphoto19.wd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eg"/><Relationship Id="rId11" Type="http://schemas.openxmlformats.org/officeDocument/2006/relationships/image" Target="../media/image20.png"/><Relationship Id="rId5" Type="http://schemas.microsoft.com/office/2007/relationships/hdphoto" Target="../media/hdphoto10.wdp"/><Relationship Id="rId15" Type="http://schemas.openxmlformats.org/officeDocument/2006/relationships/image" Target="../media/image28.png"/><Relationship Id="rId10" Type="http://schemas.microsoft.com/office/2007/relationships/hdphoto" Target="../media/hdphoto11.wdp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microsoft.com/office/2007/relationships/hdphoto" Target="../media/hdphoto1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20888" y="9273480"/>
            <a:ext cx="2989545" cy="432048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rgbClr val="4646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1400" b="1" dirty="0">
              <a:solidFill>
                <a:srgbClr val="4646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3"/>
          <p:cNvSpPr txBox="1">
            <a:spLocks/>
          </p:cNvSpPr>
          <p:nvPr/>
        </p:nvSpPr>
        <p:spPr>
          <a:xfrm>
            <a:off x="1807607" y="3152800"/>
            <a:ext cx="4141673" cy="3312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>
                <a:solidFill>
                  <a:srgbClr val="4646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ИМПЛАНТАТЫ ДЛЯ ОСТЕОСИНТЕЗА</a:t>
            </a:r>
          </a:p>
          <a:p>
            <a:r>
              <a:rPr lang="ru-RU" sz="1600" b="1" dirty="0" smtClean="0">
                <a:solidFill>
                  <a:srgbClr val="4646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ПОЗВОНОЧНИКА</a:t>
            </a:r>
          </a:p>
          <a:p>
            <a:endParaRPr lang="ru-RU" sz="1600" b="1" dirty="0" smtClean="0">
              <a:solidFill>
                <a:srgbClr val="4646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solidFill>
                <a:srgbClr val="46469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188636" y="0"/>
            <a:ext cx="864096" cy="9903747"/>
            <a:chOff x="188636" y="0"/>
            <a:chExt cx="864096" cy="9903747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551628" y="5299387"/>
              <a:ext cx="8344624" cy="864096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640" y="0"/>
              <a:ext cx="864092" cy="15591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789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3109"/>
            <a:ext cx="6858000" cy="568444"/>
          </a:xfrm>
          <a:prstGeom prst="rect">
            <a:avLst/>
          </a:prstGeom>
        </p:spPr>
      </p:pic>
      <p:sp>
        <p:nvSpPr>
          <p:cNvPr id="37" name="Заголовок 3"/>
          <p:cNvSpPr txBox="1">
            <a:spLocks/>
          </p:cNvSpPr>
          <p:nvPr/>
        </p:nvSpPr>
        <p:spPr>
          <a:xfrm>
            <a:off x="476672" y="9345487"/>
            <a:ext cx="319750" cy="57606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3" name="Рисунок 9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0800"/>
            <a:ext cx="6858000" cy="552270"/>
          </a:xfrm>
          <a:prstGeom prst="rect">
            <a:avLst/>
          </a:prstGeom>
        </p:spPr>
      </p:pic>
      <p:sp>
        <p:nvSpPr>
          <p:cNvPr id="94" name="Заголовок 3"/>
          <p:cNvSpPr txBox="1">
            <a:spLocks/>
          </p:cNvSpPr>
          <p:nvPr/>
        </p:nvSpPr>
        <p:spPr>
          <a:xfrm>
            <a:off x="796422" y="-151421"/>
            <a:ext cx="5584906" cy="548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грудного, поясничного, крестцового отделов позвоночника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" name="Рисунок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22" y="9353109"/>
            <a:ext cx="432048" cy="552891"/>
          </a:xfrm>
          <a:prstGeom prst="rect">
            <a:avLst/>
          </a:prstGeom>
        </p:spPr>
      </p:pic>
      <p:sp>
        <p:nvSpPr>
          <p:cNvPr id="96" name="Прямоугольник 95"/>
          <p:cNvSpPr/>
          <p:nvPr/>
        </p:nvSpPr>
        <p:spPr>
          <a:xfrm>
            <a:off x="2448273" y="560512"/>
            <a:ext cx="42210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6F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sz="1100" dirty="0" err="1">
                <a:solidFill>
                  <a:srgbClr val="6F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транспедикулярной</a:t>
            </a:r>
            <a:r>
              <a:rPr lang="ru-RU" sz="1100" dirty="0">
                <a:solidFill>
                  <a:srgbClr val="6F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фиксации для стабилизации позвоночника в грудном, поясничном и крестцовом отделах</a:t>
            </a:r>
          </a:p>
        </p:txBody>
      </p:sp>
      <p:pic>
        <p:nvPicPr>
          <p:cNvPr id="49" name="Рисунок 48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46" y="622837"/>
            <a:ext cx="1468046" cy="2165161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2436063" y="1012577"/>
            <a:ext cx="408928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Характеристики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ольшая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амплитуда движения головки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полиаксиального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винта</a:t>
            </a:r>
          </a:p>
          <a:p>
            <a:pPr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Резьба, эффективная при остеопорозе: широкие лопасти резьбы для губчатой кости в теле позвонка 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компрессирующая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– для кортикальной кости в ножке позвонка исключает самопроизвольное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выкручивание</a:t>
            </a: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Наличие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инструмента для репозиции деформаций и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редукции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436063" y="3112658"/>
            <a:ext cx="4089281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Характеристики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винтов: </a:t>
            </a:r>
            <a:endParaRPr lang="ru-RU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Блокирование в один шаг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Блокиратор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 обратным вектором резьбы исключает самопроизвольное выкручивание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Титановый сплав Ti6Al4V – обладает высокой прочностью и эластичностью, немагнитный и биоинертный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Наличие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моноаксиальных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полиаксиальных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винтов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Каждый винт является редукционным (специальные пазы на головке винта, за которые происходит захват инструментом)</a:t>
            </a:r>
          </a:p>
        </p:txBody>
      </p:sp>
      <p:pic>
        <p:nvPicPr>
          <p:cNvPr id="54" name="Рисунок 53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6547" y="3248283"/>
            <a:ext cx="1311350" cy="20937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557007">
            <a:off x="1189832" y="5835605"/>
            <a:ext cx="1929768" cy="17888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14190">
            <a:off x="2094697" y="6180566"/>
            <a:ext cx="2777530" cy="10459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9720">
            <a:off x="3537249" y="6019135"/>
            <a:ext cx="2214331" cy="124603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57582">
            <a:off x="881646" y="5559231"/>
            <a:ext cx="582097" cy="20006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61111">
            <a:off x="5433928" y="5544688"/>
            <a:ext cx="800980" cy="21210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4372" y="7832089"/>
            <a:ext cx="992304" cy="8958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98167" y="8071871"/>
            <a:ext cx="1099563" cy="56186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4738" y="7820355"/>
            <a:ext cx="2139611" cy="9615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96115" y="7820355"/>
            <a:ext cx="1673245" cy="104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9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3109"/>
            <a:ext cx="6858000" cy="568444"/>
          </a:xfrm>
          <a:prstGeom prst="rect">
            <a:avLst/>
          </a:prstGeom>
        </p:spPr>
      </p:pic>
      <p:sp>
        <p:nvSpPr>
          <p:cNvPr id="37" name="Заголовок 3"/>
          <p:cNvSpPr txBox="1">
            <a:spLocks/>
          </p:cNvSpPr>
          <p:nvPr/>
        </p:nvSpPr>
        <p:spPr>
          <a:xfrm>
            <a:off x="476672" y="9345487"/>
            <a:ext cx="319750" cy="57606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3" name="Рисунок 9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0800"/>
            <a:ext cx="6858000" cy="552270"/>
          </a:xfrm>
          <a:prstGeom prst="rect">
            <a:avLst/>
          </a:prstGeom>
        </p:spPr>
      </p:pic>
      <p:sp>
        <p:nvSpPr>
          <p:cNvPr id="94" name="Заголовок 3"/>
          <p:cNvSpPr txBox="1">
            <a:spLocks/>
          </p:cNvSpPr>
          <p:nvPr/>
        </p:nvSpPr>
        <p:spPr>
          <a:xfrm>
            <a:off x="796422" y="-151421"/>
            <a:ext cx="5584906" cy="548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грудного, поясничного, крестцового отделов позвоночника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" name="Рисунок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22" y="9353109"/>
            <a:ext cx="432048" cy="5528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8718337">
            <a:off x="730391" y="893016"/>
            <a:ext cx="1146428" cy="10627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328" y="4716567"/>
            <a:ext cx="1092263" cy="7036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8142">
            <a:off x="577865" y="2737291"/>
            <a:ext cx="1575033" cy="8862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74057" y="5306438"/>
            <a:ext cx="541248" cy="14332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543" y="7838857"/>
            <a:ext cx="1146844" cy="51538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4212" y="6808460"/>
            <a:ext cx="1078493" cy="6732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9818" y="240548"/>
            <a:ext cx="373785" cy="12847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40714">
            <a:off x="701214" y="1786313"/>
            <a:ext cx="1346607" cy="3471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8470" y="3752395"/>
            <a:ext cx="432420" cy="520370"/>
          </a:xfrm>
          <a:prstGeom prst="rect">
            <a:avLst/>
          </a:prstGeom>
        </p:spPr>
      </p:pic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575248"/>
              </p:ext>
            </p:extLst>
          </p:nvPr>
        </p:nvGraphicFramePr>
        <p:xfrm>
          <a:off x="2492896" y="679725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Винт </a:t>
                      </a:r>
                      <a:r>
                        <a:rPr lang="ru-RU" sz="9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транспедикулярный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моноаксиальный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полиаксиальный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канюлированный</a:t>
                      </a:r>
                      <a:r>
                        <a:rPr lang="ru-RU" sz="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фенистрированный</a:t>
                      </a:r>
                      <a:r>
                        <a:rPr lang="ru-RU" sz="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8" name="Рисунок 17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6241" y="2191299"/>
            <a:ext cx="1318283" cy="405014"/>
          </a:xfrm>
          <a:prstGeom prst="rect">
            <a:avLst/>
          </a:prstGeom>
        </p:spPr>
      </p:pic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394594"/>
              </p:ext>
            </p:extLst>
          </p:nvPr>
        </p:nvGraphicFramePr>
        <p:xfrm>
          <a:off x="2492896" y="1798965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Стержень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(стержень динамический</a:t>
                      </a:r>
                      <a:r>
                        <a:rPr lang="ru-RU" sz="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989919"/>
              </p:ext>
            </p:extLst>
          </p:nvPr>
        </p:nvGraphicFramePr>
        <p:xfrm>
          <a:off x="2492896" y="2822298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Стяжка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(кросс-</a:t>
                      </a:r>
                      <a:r>
                        <a:rPr lang="ru-RU" sz="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линк</a:t>
                      </a: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L=100 </a:t>
                      </a: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</a:t>
                      </a:r>
                      <a:r>
                        <a:rPr lang="ru-RU" sz="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375865"/>
              </p:ext>
            </p:extLst>
          </p:nvPr>
        </p:nvGraphicFramePr>
        <p:xfrm>
          <a:off x="2492896" y="3665588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Крючок ламинарный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317474"/>
              </p:ext>
            </p:extLst>
          </p:nvPr>
        </p:nvGraphicFramePr>
        <p:xfrm>
          <a:off x="2492896" y="4638161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Коннектор параллельный, осевой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440199"/>
              </p:ext>
            </p:extLst>
          </p:nvPr>
        </p:nvGraphicFramePr>
        <p:xfrm>
          <a:off x="2492896" y="5664922"/>
          <a:ext cx="4248472" cy="570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Сетка титановая грудопоясничная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DE" sz="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Mesh</a:t>
                      </a:r>
                      <a:r>
                        <a:rPr lang="de-DE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597686"/>
              </p:ext>
            </p:extLst>
          </p:nvPr>
        </p:nvGraphicFramePr>
        <p:xfrm>
          <a:off x="2492896" y="6721936"/>
          <a:ext cx="4248472" cy="570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Стэпл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одинарный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387025"/>
              </p:ext>
            </p:extLst>
          </p:nvPr>
        </p:nvGraphicFramePr>
        <p:xfrm>
          <a:off x="2492896" y="7712357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Стэпл</a:t>
                      </a:r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двойной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2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3109"/>
            <a:ext cx="6858000" cy="568444"/>
          </a:xfrm>
          <a:prstGeom prst="rect">
            <a:avLst/>
          </a:prstGeom>
        </p:spPr>
      </p:pic>
      <p:sp>
        <p:nvSpPr>
          <p:cNvPr id="37" name="Заголовок 3"/>
          <p:cNvSpPr txBox="1">
            <a:spLocks/>
          </p:cNvSpPr>
          <p:nvPr/>
        </p:nvSpPr>
        <p:spPr>
          <a:xfrm>
            <a:off x="476672" y="9345487"/>
            <a:ext cx="319750" cy="57606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3" name="Рисунок 9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0800"/>
            <a:ext cx="6858000" cy="552270"/>
          </a:xfrm>
          <a:prstGeom prst="rect">
            <a:avLst/>
          </a:prstGeom>
        </p:spPr>
      </p:pic>
      <p:sp>
        <p:nvSpPr>
          <p:cNvPr id="94" name="Заголовок 3"/>
          <p:cNvSpPr txBox="1">
            <a:spLocks/>
          </p:cNvSpPr>
          <p:nvPr/>
        </p:nvSpPr>
        <p:spPr>
          <a:xfrm>
            <a:off x="796422" y="-151421"/>
            <a:ext cx="5584906" cy="548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шейного отдела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позвоночника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" name="Рисунок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22" y="9353109"/>
            <a:ext cx="432048" cy="5528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7722">
            <a:off x="336412" y="5868935"/>
            <a:ext cx="1936703" cy="158399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7705" y="5889104"/>
            <a:ext cx="1695351" cy="1780321"/>
          </a:xfrm>
          <a:prstGeom prst="rect">
            <a:avLst/>
          </a:prstGeom>
        </p:spPr>
      </p:pic>
      <p:sp>
        <p:nvSpPr>
          <p:cNvPr id="96" name="Прямоугольник 95"/>
          <p:cNvSpPr/>
          <p:nvPr/>
        </p:nvSpPr>
        <p:spPr>
          <a:xfrm>
            <a:off x="2448273" y="560512"/>
            <a:ext cx="422108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6F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</a:t>
            </a:r>
            <a:r>
              <a:rPr lang="ru-RU" sz="1100" dirty="0" smtClean="0">
                <a:solidFill>
                  <a:srgbClr val="6F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фиксации </a:t>
            </a:r>
            <a:r>
              <a:rPr lang="ru-RU" sz="1100" dirty="0">
                <a:solidFill>
                  <a:srgbClr val="6F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стабилизации позвоночника в </a:t>
            </a:r>
            <a:r>
              <a:rPr lang="ru-RU" sz="1100" dirty="0" smtClean="0">
                <a:solidFill>
                  <a:srgbClr val="6F7C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шейно-затылочном отделе</a:t>
            </a:r>
            <a:endParaRPr lang="ru-RU" sz="1100" dirty="0">
              <a:solidFill>
                <a:srgbClr val="6F7CB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436063" y="1012577"/>
            <a:ext cx="4089281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Характеристики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ru-RU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defRPr/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окципитоспондилодеза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и задней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фиксации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шейных позвонков при травматических, дегенеративных и опухолевых поражениях шейного отдела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Высокая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прочность и долговечность системы достигаются диаметром стержней 3,5 мм и усиленной шейкой </a:t>
            </a:r>
            <a:r>
              <a:rPr lang="ru-RU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полиаксиальных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винтов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Затылочные пластины крепятся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бикортикально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винтами к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затылочной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кости, что снижает риск их расшатывания и ослабления конструкции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Разные виды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ламинарных шейных крючков позволяют собрать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надежную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конструкцию в любой клинической ситуации, экономя время на адаптации стержня и использовании офсетных коннекторов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Угол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головки винта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и высокая амплитуда отклонения позволяют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оптимизировать позицию в соответствии с анатомией шейного отдела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Низкий профиль головки винта снижает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травматизацию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мягких тканей и улучшает косметический эффект </a:t>
            </a:r>
            <a:endParaRPr lang="ru-RU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Блокирование стержня в головках </a:t>
            </a:r>
            <a:r>
              <a:rPr lang="ru-RU" sz="1100" dirty="0" err="1">
                <a:latin typeface="Arial" panose="020B0604020202020204" pitchFamily="34" charset="0"/>
                <a:cs typeface="Arial" panose="020B0604020202020204" pitchFamily="34" charset="0"/>
              </a:rPr>
              <a:t>полиаксиальных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винтов и ламинарных крючков проводится в один шаг с дозированным моментом </a:t>
            </a:r>
            <a:r>
              <a:rPr 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силы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9720">
            <a:off x="3338668" y="6166188"/>
            <a:ext cx="2214331" cy="12460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61111">
            <a:off x="5433928" y="5688704"/>
            <a:ext cx="800980" cy="212103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5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73806" y="2150339"/>
            <a:ext cx="4357140" cy="13364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21" y="7689304"/>
            <a:ext cx="1319929" cy="132512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8589" y="7921333"/>
            <a:ext cx="809292" cy="97389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7837" y="7963913"/>
            <a:ext cx="1976956" cy="109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6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53109"/>
            <a:ext cx="6858000" cy="568444"/>
          </a:xfrm>
          <a:prstGeom prst="rect">
            <a:avLst/>
          </a:prstGeom>
        </p:spPr>
      </p:pic>
      <p:sp>
        <p:nvSpPr>
          <p:cNvPr id="37" name="Заголовок 3"/>
          <p:cNvSpPr txBox="1">
            <a:spLocks/>
          </p:cNvSpPr>
          <p:nvPr/>
        </p:nvSpPr>
        <p:spPr>
          <a:xfrm>
            <a:off x="476672" y="9345487"/>
            <a:ext cx="319750" cy="57606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3" name="Рисунок 9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0800"/>
            <a:ext cx="6858000" cy="552270"/>
          </a:xfrm>
          <a:prstGeom prst="rect">
            <a:avLst/>
          </a:prstGeom>
        </p:spPr>
      </p:pic>
      <p:sp>
        <p:nvSpPr>
          <p:cNvPr id="94" name="Заголовок 3"/>
          <p:cNvSpPr txBox="1">
            <a:spLocks/>
          </p:cNvSpPr>
          <p:nvPr/>
        </p:nvSpPr>
        <p:spPr>
          <a:xfrm>
            <a:off x="796422" y="-151421"/>
            <a:ext cx="5584906" cy="5485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шейного отдела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позвоночника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5" name="Рисунок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22" y="9353109"/>
            <a:ext cx="432048" cy="5528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328" y="4716567"/>
            <a:ext cx="1092263" cy="7036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8142">
            <a:off x="577865" y="2737291"/>
            <a:ext cx="1575033" cy="8862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74057" y="5306438"/>
            <a:ext cx="541248" cy="14332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340714">
            <a:off x="663406" y="2051510"/>
            <a:ext cx="1346607" cy="3471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8470" y="3752395"/>
            <a:ext cx="432420" cy="520370"/>
          </a:xfrm>
          <a:prstGeom prst="rect">
            <a:avLst/>
          </a:prstGeom>
        </p:spPr>
      </p:pic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759004"/>
              </p:ext>
            </p:extLst>
          </p:nvPr>
        </p:nvGraphicFramePr>
        <p:xfrm>
          <a:off x="2492896" y="679725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Винт </a:t>
                      </a:r>
                      <a:r>
                        <a:rPr lang="ru-RU" sz="9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транспедикулярный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моноаксиальный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полиаксиальный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ru-RU" sz="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канюлированный</a:t>
                      </a:r>
                      <a:r>
                        <a:rPr lang="ru-RU" sz="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b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фенистрированный</a:t>
                      </a:r>
                      <a:r>
                        <a:rPr lang="ru-RU" sz="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849002"/>
              </p:ext>
            </p:extLst>
          </p:nvPr>
        </p:nvGraphicFramePr>
        <p:xfrm>
          <a:off x="2492896" y="1798965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Стержень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400957"/>
              </p:ext>
            </p:extLst>
          </p:nvPr>
        </p:nvGraphicFramePr>
        <p:xfrm>
          <a:off x="2492896" y="2822298"/>
          <a:ext cx="4248472" cy="570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Стяжка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(кросс-</a:t>
                      </a:r>
                      <a:r>
                        <a:rPr lang="ru-RU" sz="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линк</a:t>
                      </a: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L=100 </a:t>
                      </a: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мм</a:t>
                      </a:r>
                      <a:r>
                        <a:rPr lang="ru-RU" sz="900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477912"/>
              </p:ext>
            </p:extLst>
          </p:nvPr>
        </p:nvGraphicFramePr>
        <p:xfrm>
          <a:off x="2492896" y="3665588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Крючок ламинарный</a:t>
                      </a:r>
                      <a:endParaRPr lang="ru-RU" sz="900" b="1" kern="1200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3" name="Таблица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495218"/>
              </p:ext>
            </p:extLst>
          </p:nvPr>
        </p:nvGraphicFramePr>
        <p:xfrm>
          <a:off x="2492896" y="4638161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Коннектор параллельный, осевой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156452"/>
              </p:ext>
            </p:extLst>
          </p:nvPr>
        </p:nvGraphicFramePr>
        <p:xfrm>
          <a:off x="2492896" y="5664922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Сетка титановая шейная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de-DE" sz="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Mesh</a:t>
                      </a:r>
                      <a:r>
                        <a:rPr lang="de-DE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877915"/>
              </p:ext>
            </p:extLst>
          </p:nvPr>
        </p:nvGraphicFramePr>
        <p:xfrm>
          <a:off x="2492896" y="7039330"/>
          <a:ext cx="4248472" cy="5499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Пластина затылочная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8" name="Таблица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347575"/>
              </p:ext>
            </p:extLst>
          </p:nvPr>
        </p:nvGraphicFramePr>
        <p:xfrm>
          <a:off x="2492896" y="8156188"/>
          <a:ext cx="4248472" cy="5701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7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Пластина блокирующая</a:t>
                      </a:r>
                      <a:endParaRPr lang="ru-RU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1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0718" y="6544956"/>
            <a:ext cx="1527923" cy="14845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1031758" y="7938314"/>
            <a:ext cx="904407" cy="12598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42" y="716863"/>
            <a:ext cx="1463585" cy="66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5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19195</TotalTime>
  <Words>351</Words>
  <Application>Microsoft Office PowerPoint</Application>
  <PresentationFormat>Лист A4 (210x297 мм)</PresentationFormat>
  <Paragraphs>57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2024 г.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XTreme.ws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Елена Лобанова</cp:lastModifiedBy>
  <cp:revision>725</cp:revision>
  <cp:lastPrinted>2024-07-19T16:30:00Z</cp:lastPrinted>
  <dcterms:created xsi:type="dcterms:W3CDTF">2012-09-12T19:17:30Z</dcterms:created>
  <dcterms:modified xsi:type="dcterms:W3CDTF">2024-07-22T05:49:41Z</dcterms:modified>
</cp:coreProperties>
</file>