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67" r:id="rId2"/>
    <p:sldId id="282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3" r:id="rId13"/>
    <p:sldId id="295" r:id="rId14"/>
    <p:sldId id="292" r:id="rId15"/>
    <p:sldId id="294" r:id="rId16"/>
    <p:sldId id="296" r:id="rId17"/>
    <p:sldId id="297" r:id="rId18"/>
    <p:sldId id="298" r:id="rId19"/>
    <p:sldId id="300" r:id="rId20"/>
    <p:sldId id="301" r:id="rId21"/>
    <p:sldId id="302" r:id="rId22"/>
    <p:sldId id="303" r:id="rId23"/>
    <p:sldId id="304" r:id="rId24"/>
    <p:sldId id="306" r:id="rId25"/>
    <p:sldId id="307" r:id="rId26"/>
    <p:sldId id="308" r:id="rId27"/>
    <p:sldId id="309" r:id="rId28"/>
    <p:sldId id="310" r:id="rId29"/>
    <p:sldId id="311" r:id="rId30"/>
    <p:sldId id="312" r:id="rId31"/>
    <p:sldId id="313" r:id="rId32"/>
    <p:sldId id="314" r:id="rId33"/>
  </p:sldIdLst>
  <p:sldSz cx="6858000" cy="9906000" type="A4"/>
  <p:notesSz cx="7102475" cy="102346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4692"/>
    <a:srgbClr val="4A7EBB"/>
    <a:srgbClr val="000099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68" autoAdjust="0"/>
    <p:restoredTop sz="94637" autoAdjust="0"/>
  </p:normalViewPr>
  <p:slideViewPr>
    <p:cSldViewPr>
      <p:cViewPr varScale="1">
        <p:scale>
          <a:sx n="50" d="100"/>
          <a:sy n="50" d="100"/>
        </p:scale>
        <p:origin x="2346" y="60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80" d="100"/>
        <a:sy n="180" d="100"/>
      </p:scale>
      <p:origin x="0" y="-123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3078162" cy="511175"/>
          </a:xfrm>
          <a:prstGeom prst="rect">
            <a:avLst/>
          </a:prstGeom>
        </p:spPr>
        <p:txBody>
          <a:bodyPr vert="horz" lIns="91393" tIns="45697" rIns="91393" bIns="45697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4022727" y="4"/>
            <a:ext cx="3078162" cy="511175"/>
          </a:xfrm>
          <a:prstGeom prst="rect">
            <a:avLst/>
          </a:prstGeom>
        </p:spPr>
        <p:txBody>
          <a:bodyPr vert="horz" lIns="91393" tIns="45697" rIns="91393" bIns="45697" rtlCol="0"/>
          <a:lstStyle>
            <a:lvl1pPr algn="r">
              <a:defRPr sz="1300"/>
            </a:lvl1pPr>
          </a:lstStyle>
          <a:p>
            <a:fld id="{16F1B60D-A4EC-4CAF-B76B-A06DD04AE34C}" type="datetimeFigureOut">
              <a:rPr lang="ru-RU" smtClean="0"/>
              <a:t>17.07.2015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721855"/>
            <a:ext cx="3078162" cy="511175"/>
          </a:xfrm>
          <a:prstGeom prst="rect">
            <a:avLst/>
          </a:prstGeom>
        </p:spPr>
        <p:txBody>
          <a:bodyPr vert="horz" lIns="91393" tIns="45697" rIns="91393" bIns="45697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4022727" y="9721855"/>
            <a:ext cx="3078162" cy="511175"/>
          </a:xfrm>
          <a:prstGeom prst="rect">
            <a:avLst/>
          </a:prstGeom>
        </p:spPr>
        <p:txBody>
          <a:bodyPr vert="horz" lIns="91393" tIns="45697" rIns="91393" bIns="45697" rtlCol="0" anchor="b"/>
          <a:lstStyle>
            <a:lvl1pPr algn="r">
              <a:defRPr sz="1300"/>
            </a:lvl1pPr>
          </a:lstStyle>
          <a:p>
            <a:fld id="{D2A4878D-2061-438D-B6F7-842C8D5BE8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01776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3078162" cy="511175"/>
          </a:xfrm>
          <a:prstGeom prst="rect">
            <a:avLst/>
          </a:prstGeom>
        </p:spPr>
        <p:txBody>
          <a:bodyPr vert="horz" lIns="91393" tIns="45697" rIns="91393" bIns="45697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2727" y="4"/>
            <a:ext cx="3078162" cy="511175"/>
          </a:xfrm>
          <a:prstGeom prst="rect">
            <a:avLst/>
          </a:prstGeom>
        </p:spPr>
        <p:txBody>
          <a:bodyPr vert="horz" lIns="91393" tIns="45697" rIns="91393" bIns="45697" rtlCol="0"/>
          <a:lstStyle>
            <a:lvl1pPr algn="r">
              <a:defRPr sz="1300"/>
            </a:lvl1pPr>
          </a:lstStyle>
          <a:p>
            <a:fld id="{3183D284-B8E8-4249-8D19-CD12094E6219}" type="datetimeFigureOut">
              <a:rPr lang="ru-RU" smtClean="0"/>
              <a:t>17.07.2015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22500" y="768350"/>
            <a:ext cx="265747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3" tIns="45697" rIns="91393" bIns="4569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09614" y="4860928"/>
            <a:ext cx="5683250" cy="4605337"/>
          </a:xfrm>
          <a:prstGeom prst="rect">
            <a:avLst/>
          </a:prstGeom>
        </p:spPr>
        <p:txBody>
          <a:bodyPr vert="horz" lIns="91393" tIns="45697" rIns="91393" bIns="4569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721855"/>
            <a:ext cx="3078162" cy="511175"/>
          </a:xfrm>
          <a:prstGeom prst="rect">
            <a:avLst/>
          </a:prstGeom>
        </p:spPr>
        <p:txBody>
          <a:bodyPr vert="horz" lIns="91393" tIns="45697" rIns="91393" bIns="45697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2727" y="9721855"/>
            <a:ext cx="3078162" cy="511175"/>
          </a:xfrm>
          <a:prstGeom prst="rect">
            <a:avLst/>
          </a:prstGeom>
        </p:spPr>
        <p:txBody>
          <a:bodyPr vert="horz" lIns="91393" tIns="45697" rIns="91393" bIns="45697" rtlCol="0" anchor="b"/>
          <a:lstStyle>
            <a:lvl1pPr algn="r">
              <a:defRPr sz="1300"/>
            </a:lvl1pPr>
          </a:lstStyle>
          <a:p>
            <a:fld id="{002A6E52-E2A2-47EA-8BB7-D05EDBFB60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44349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749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539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169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79393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9805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22628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0136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7981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4323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87659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44464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670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56171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4444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4166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5423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8844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2179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9186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0937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7146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8517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6222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177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1774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5693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0230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9137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4320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49444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50044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48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4E59-90BD-4BD5-B0D3-32DC76FB2031}" type="datetimeFigureOut">
              <a:rPr lang="ru-RU" smtClean="0"/>
              <a:t>17.07.2015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E097-7551-4C1A-8BC7-30DD36A37B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6410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4E59-90BD-4BD5-B0D3-32DC76FB2031}" type="datetimeFigureOut">
              <a:rPr lang="ru-RU" smtClean="0"/>
              <a:t>17.07.2015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E097-7551-4C1A-8BC7-30DD36A37B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430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4E59-90BD-4BD5-B0D3-32DC76FB2031}" type="datetimeFigureOut">
              <a:rPr lang="ru-RU" smtClean="0"/>
              <a:t>17.07.2015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E097-7551-4C1A-8BC7-30DD36A37B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08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4E59-90BD-4BD5-B0D3-32DC76FB2031}" type="datetimeFigureOut">
              <a:rPr lang="ru-RU" smtClean="0"/>
              <a:t>17.07.2015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E097-7551-4C1A-8BC7-30DD36A37B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187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4E59-90BD-4BD5-B0D3-32DC76FB2031}" type="datetimeFigureOut">
              <a:rPr lang="ru-RU" smtClean="0"/>
              <a:t>17.07.2015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E097-7551-4C1A-8BC7-30DD36A37B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754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4E59-90BD-4BD5-B0D3-32DC76FB2031}" type="datetimeFigureOut">
              <a:rPr lang="ru-RU" smtClean="0"/>
              <a:t>17.07.2015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E097-7551-4C1A-8BC7-30DD36A37B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861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4E59-90BD-4BD5-B0D3-32DC76FB2031}" type="datetimeFigureOut">
              <a:rPr lang="ru-RU" smtClean="0"/>
              <a:t>17.07.2015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E097-7551-4C1A-8BC7-30DD36A37B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412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4E59-90BD-4BD5-B0D3-32DC76FB2031}" type="datetimeFigureOut">
              <a:rPr lang="ru-RU" smtClean="0"/>
              <a:t>17.07.2015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E097-7551-4C1A-8BC7-30DD36A37B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744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4E59-90BD-4BD5-B0D3-32DC76FB2031}" type="datetimeFigureOut">
              <a:rPr lang="ru-RU" smtClean="0"/>
              <a:t>17.07.2015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E097-7551-4C1A-8BC7-30DD36A37B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04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4E59-90BD-4BD5-B0D3-32DC76FB2031}" type="datetimeFigureOut">
              <a:rPr lang="ru-RU" smtClean="0"/>
              <a:t>17.07.2015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E097-7551-4C1A-8BC7-30DD36A37B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629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4E59-90BD-4BD5-B0D3-32DC76FB2031}" type="datetimeFigureOut">
              <a:rPr lang="ru-RU" smtClean="0"/>
              <a:t>17.07.2015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E097-7551-4C1A-8BC7-30DD36A37B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358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F4E59-90BD-4BD5-B0D3-32DC76FB2031}" type="datetimeFigureOut">
              <a:rPr lang="ru-RU" smtClean="0"/>
              <a:t>17.07.2015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10E097-7551-4C1A-8BC7-30DD36A37B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704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gif"/><Relationship Id="rId5" Type="http://schemas.openxmlformats.org/officeDocument/2006/relationships/image" Target="../media/image12.gif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7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gif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0.jpeg"/><Relationship Id="rId7" Type="http://schemas.openxmlformats.org/officeDocument/2006/relationships/image" Target="../media/image20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25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gif"/><Relationship Id="rId5" Type="http://schemas.openxmlformats.org/officeDocument/2006/relationships/image" Target="../media/image23.gif"/><Relationship Id="rId4" Type="http://schemas.openxmlformats.org/officeDocument/2006/relationships/image" Target="../media/image22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gif"/><Relationship Id="rId3" Type="http://schemas.openxmlformats.org/officeDocument/2006/relationships/image" Target="../media/image10.jpeg"/><Relationship Id="rId7" Type="http://schemas.openxmlformats.org/officeDocument/2006/relationships/image" Target="../media/image29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gif"/><Relationship Id="rId4" Type="http://schemas.openxmlformats.org/officeDocument/2006/relationships/image" Target="../media/image26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34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gif"/><Relationship Id="rId5" Type="http://schemas.openxmlformats.org/officeDocument/2006/relationships/image" Target="../media/image32.gif"/><Relationship Id="rId4" Type="http://schemas.openxmlformats.org/officeDocument/2006/relationships/image" Target="../media/image3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38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gif"/><Relationship Id="rId5" Type="http://schemas.openxmlformats.org/officeDocument/2006/relationships/image" Target="../media/image36.gif"/><Relationship Id="rId4" Type="http://schemas.openxmlformats.org/officeDocument/2006/relationships/image" Target="../media/image35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gif"/><Relationship Id="rId3" Type="http://schemas.openxmlformats.org/officeDocument/2006/relationships/image" Target="../media/image10.jpeg"/><Relationship Id="rId7" Type="http://schemas.microsoft.com/office/2007/relationships/hdphoto" Target="../media/hdphoto2.wd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gif"/><Relationship Id="rId9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.gif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59.png"/><Relationship Id="rId3" Type="http://schemas.openxmlformats.org/officeDocument/2006/relationships/image" Target="../media/image10.jpeg"/><Relationship Id="rId7" Type="http://schemas.openxmlformats.org/officeDocument/2006/relationships/image" Target="../media/image55.png"/><Relationship Id="rId12" Type="http://schemas.openxmlformats.org/officeDocument/2006/relationships/image" Target="../media/image58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gif"/><Relationship Id="rId11" Type="http://schemas.microsoft.com/office/2007/relationships/hdphoto" Target="../media/hdphoto4.wdp"/><Relationship Id="rId5" Type="http://schemas.openxmlformats.org/officeDocument/2006/relationships/image" Target="../media/image53.gif"/><Relationship Id="rId10" Type="http://schemas.openxmlformats.org/officeDocument/2006/relationships/image" Target="../media/image57.png"/><Relationship Id="rId4" Type="http://schemas.openxmlformats.org/officeDocument/2006/relationships/image" Target="../media/image52.gif"/><Relationship Id="rId9" Type="http://schemas.microsoft.com/office/2007/relationships/hdphoto" Target="../media/hdphoto3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gif"/><Relationship Id="rId3" Type="http://schemas.openxmlformats.org/officeDocument/2006/relationships/image" Target="../media/image60.png"/><Relationship Id="rId7" Type="http://schemas.microsoft.com/office/2007/relationships/hdphoto" Target="../media/hdphoto6.wdp"/><Relationship Id="rId12" Type="http://schemas.openxmlformats.org/officeDocument/2006/relationships/image" Target="../media/image66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.png"/><Relationship Id="rId11" Type="http://schemas.openxmlformats.org/officeDocument/2006/relationships/image" Target="../media/image65.png"/><Relationship Id="rId5" Type="http://schemas.openxmlformats.org/officeDocument/2006/relationships/image" Target="../media/image10.jpeg"/><Relationship Id="rId10" Type="http://schemas.openxmlformats.org/officeDocument/2006/relationships/image" Target="../media/image64.gif"/><Relationship Id="rId4" Type="http://schemas.microsoft.com/office/2007/relationships/hdphoto" Target="../media/hdphoto5.wdp"/><Relationship Id="rId9" Type="http://schemas.openxmlformats.org/officeDocument/2006/relationships/image" Target="../media/image63.gif"/><Relationship Id="rId14" Type="http://schemas.openxmlformats.org/officeDocument/2006/relationships/image" Target="../media/image68.gi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gif"/><Relationship Id="rId3" Type="http://schemas.openxmlformats.org/officeDocument/2006/relationships/image" Target="../media/image10.jpeg"/><Relationship Id="rId7" Type="http://schemas.openxmlformats.org/officeDocument/2006/relationships/image" Target="../media/image72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1.gif"/><Relationship Id="rId5" Type="http://schemas.openxmlformats.org/officeDocument/2006/relationships/image" Target="../media/image70.gif"/><Relationship Id="rId4" Type="http://schemas.openxmlformats.org/officeDocument/2006/relationships/image" Target="../media/image69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image" Target="../media/image10.jpeg"/><Relationship Id="rId7" Type="http://schemas.openxmlformats.org/officeDocument/2006/relationships/image" Target="../media/image7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6.jpeg"/><Relationship Id="rId5" Type="http://schemas.openxmlformats.org/officeDocument/2006/relationships/image" Target="../media/image75.gif"/><Relationship Id="rId4" Type="http://schemas.openxmlformats.org/officeDocument/2006/relationships/image" Target="../media/image74.png"/><Relationship Id="rId9" Type="http://schemas.openxmlformats.org/officeDocument/2006/relationships/image" Target="../media/image79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gif"/><Relationship Id="rId3" Type="http://schemas.openxmlformats.org/officeDocument/2006/relationships/image" Target="../media/image10.jpeg"/><Relationship Id="rId7" Type="http://schemas.openxmlformats.org/officeDocument/2006/relationships/image" Target="../media/image83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2.gif"/><Relationship Id="rId5" Type="http://schemas.openxmlformats.org/officeDocument/2006/relationships/image" Target="../media/image81.gif"/><Relationship Id="rId4" Type="http://schemas.openxmlformats.org/officeDocument/2006/relationships/image" Target="../media/image80.gi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10.jpeg"/><Relationship Id="rId7" Type="http://schemas.openxmlformats.org/officeDocument/2006/relationships/image" Target="../media/image88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7.gif"/><Relationship Id="rId5" Type="http://schemas.openxmlformats.org/officeDocument/2006/relationships/image" Target="../media/image86.gif"/><Relationship Id="rId4" Type="http://schemas.openxmlformats.org/officeDocument/2006/relationships/image" Target="../media/image85.gi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gif"/><Relationship Id="rId3" Type="http://schemas.openxmlformats.org/officeDocument/2006/relationships/image" Target="../media/image10.jpeg"/><Relationship Id="rId7" Type="http://schemas.openxmlformats.org/officeDocument/2006/relationships/image" Target="../media/image93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2.gif"/><Relationship Id="rId5" Type="http://schemas.openxmlformats.org/officeDocument/2006/relationships/image" Target="../media/image91.gif"/><Relationship Id="rId4" Type="http://schemas.openxmlformats.org/officeDocument/2006/relationships/image" Target="../media/image90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98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7.gif"/><Relationship Id="rId5" Type="http://schemas.openxmlformats.org/officeDocument/2006/relationships/image" Target="../media/image96.gif"/><Relationship Id="rId4" Type="http://schemas.openxmlformats.org/officeDocument/2006/relationships/image" Target="../media/image95.gi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gif"/><Relationship Id="rId3" Type="http://schemas.openxmlformats.org/officeDocument/2006/relationships/image" Target="../media/image10.jpeg"/><Relationship Id="rId7" Type="http://schemas.openxmlformats.org/officeDocument/2006/relationships/image" Target="../media/image102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1.gif"/><Relationship Id="rId5" Type="http://schemas.openxmlformats.org/officeDocument/2006/relationships/image" Target="../media/image100.gif"/><Relationship Id="rId4" Type="http://schemas.openxmlformats.org/officeDocument/2006/relationships/image" Target="../media/image99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0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11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0.gif"/><Relationship Id="rId5" Type="http://schemas.openxmlformats.org/officeDocument/2006/relationships/image" Target="../media/image109.gif"/><Relationship Id="rId4" Type="http://schemas.openxmlformats.org/officeDocument/2006/relationships/image" Target="../media/image108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15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4.gif"/><Relationship Id="rId5" Type="http://schemas.openxmlformats.org/officeDocument/2006/relationships/image" Target="../media/image113.gif"/><Relationship Id="rId4" Type="http://schemas.openxmlformats.org/officeDocument/2006/relationships/image" Target="../media/image112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1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7.gif"/><Relationship Id="rId5" Type="http://schemas.openxmlformats.org/officeDocument/2006/relationships/image" Target="../media/image112.gif"/><Relationship Id="rId4" Type="http://schemas.openxmlformats.org/officeDocument/2006/relationships/image" Target="../media/image116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0.gif"/><Relationship Id="rId4" Type="http://schemas.openxmlformats.org/officeDocument/2006/relationships/image" Target="../media/image119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3.gif"/><Relationship Id="rId5" Type="http://schemas.openxmlformats.org/officeDocument/2006/relationships/image" Target="../media/image122.png"/><Relationship Id="rId4" Type="http://schemas.openxmlformats.org/officeDocument/2006/relationships/image" Target="../media/image121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2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6.png"/><Relationship Id="rId5" Type="http://schemas.openxmlformats.org/officeDocument/2006/relationships/image" Target="../media/image125.gif"/><Relationship Id="rId4" Type="http://schemas.openxmlformats.org/officeDocument/2006/relationships/image" Target="../media/image124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31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0.gif"/><Relationship Id="rId5" Type="http://schemas.openxmlformats.org/officeDocument/2006/relationships/image" Target="../media/image129.gif"/><Relationship Id="rId4" Type="http://schemas.openxmlformats.org/officeDocument/2006/relationships/image" Target="../media/image1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903" y="-15552"/>
            <a:ext cx="7059295" cy="992155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19521" y="3739665"/>
            <a:ext cx="5378998" cy="5976664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0688" y="-15552"/>
            <a:ext cx="6336704" cy="936104"/>
          </a:xfrm>
        </p:spPr>
        <p:txBody>
          <a:bodyPr>
            <a:normAutofit/>
          </a:bodyPr>
          <a:lstStyle/>
          <a:p>
            <a:pPr algn="l"/>
            <a:r>
              <a:rPr lang="en-US" sz="15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OSTTITAN</a:t>
            </a:r>
            <a:br>
              <a:rPr lang="en-US" sz="1500" dirty="0" smtClean="0">
                <a:solidFill>
                  <a:srgbClr val="464692"/>
                </a:solidFill>
                <a:latin typeface="Elephant" panose="02020904090505020303" pitchFamily="18" charset="0"/>
              </a:rPr>
            </a:br>
            <a:r>
              <a:rPr lang="ru-RU" sz="15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 </a:t>
            </a:r>
            <a:r>
              <a:rPr lang="en-US" sz="1500" dirty="0" err="1" smtClean="0">
                <a:solidFill>
                  <a:srgbClr val="464692"/>
                </a:solidFill>
                <a:latin typeface="Elephant" panose="02020904090505020303" pitchFamily="18" charset="0"/>
              </a:rPr>
              <a:t>implantate</a:t>
            </a:r>
            <a:endParaRPr lang="ru-RU" sz="1500" dirty="0">
              <a:solidFill>
                <a:srgbClr val="464692"/>
              </a:solidFill>
              <a:latin typeface="Candara" pitchFamily="34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0" y="9489504"/>
            <a:ext cx="6957392" cy="5277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201</a:t>
            </a:r>
            <a:r>
              <a:rPr lang="ru-RU" sz="16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2</a:t>
            </a:r>
            <a:endParaRPr lang="ru-RU" sz="1600" dirty="0">
              <a:solidFill>
                <a:srgbClr val="464692"/>
              </a:solidFill>
              <a:latin typeface="Garamond" panose="02020404030301010803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116632" y="-72008"/>
            <a:ext cx="0" cy="10065568"/>
          </a:xfrm>
          <a:prstGeom prst="line">
            <a:avLst/>
          </a:prstGeom>
          <a:ln w="4191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3"/>
          <p:cNvSpPr txBox="1">
            <a:spLocks/>
          </p:cNvSpPr>
          <p:nvPr/>
        </p:nvSpPr>
        <p:spPr>
          <a:xfrm>
            <a:off x="335168" y="2692524"/>
            <a:ext cx="6622224" cy="15403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 smtClean="0">
                <a:solidFill>
                  <a:srgbClr val="464692"/>
                </a:solidFill>
                <a:latin typeface="Garamond" panose="02020404030301010803" pitchFamily="18" charset="0"/>
              </a:rPr>
              <a:t>СОВРЕМЕННЫЕ ТЕХНОЛОГИИ </a:t>
            </a:r>
            <a:r>
              <a:rPr lang="ru-RU" sz="1600" b="1" dirty="0">
                <a:solidFill>
                  <a:srgbClr val="464692"/>
                </a:solidFill>
                <a:latin typeface="Garamond" panose="02020404030301010803" pitchFamily="18" charset="0"/>
              </a:rPr>
              <a:t>МЕТАЛЛООБРАБОТКИ</a:t>
            </a:r>
          </a:p>
          <a:p>
            <a:r>
              <a:rPr lang="ru-RU" sz="1600" b="1" dirty="0" smtClean="0">
                <a:solidFill>
                  <a:srgbClr val="464692"/>
                </a:solidFill>
                <a:latin typeface="Garamond" panose="02020404030301010803" pitchFamily="18" charset="0"/>
              </a:rPr>
              <a:t>В ОБЛАСТИ ОСТЕОСИНТЕЗА</a:t>
            </a:r>
            <a:endParaRPr lang="ru-RU" sz="1600" b="1" dirty="0">
              <a:solidFill>
                <a:srgbClr val="464692"/>
              </a:solidFill>
              <a:latin typeface="Garamond" panose="02020404030301010803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990" y="4289376"/>
            <a:ext cx="2929508" cy="4511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9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903" y="-15552"/>
            <a:ext cx="7059295" cy="992155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0688" y="-15552"/>
            <a:ext cx="6336704" cy="936104"/>
          </a:xfrm>
        </p:spPr>
        <p:txBody>
          <a:bodyPr>
            <a:normAutofit/>
          </a:bodyPr>
          <a:lstStyle/>
          <a:p>
            <a:pPr algn="l"/>
            <a:r>
              <a:rPr lang="en-US" sz="15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OSTTITAN</a:t>
            </a:r>
            <a:br>
              <a:rPr lang="en-US" sz="1500" dirty="0" smtClean="0">
                <a:solidFill>
                  <a:srgbClr val="464692"/>
                </a:solidFill>
                <a:latin typeface="Elephant" panose="02020904090505020303" pitchFamily="18" charset="0"/>
              </a:rPr>
            </a:br>
            <a:r>
              <a:rPr lang="ru-RU" sz="15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 </a:t>
            </a:r>
            <a:r>
              <a:rPr lang="en-US" sz="1500" dirty="0" err="1" smtClean="0">
                <a:solidFill>
                  <a:srgbClr val="464692"/>
                </a:solidFill>
                <a:latin typeface="Elephant" panose="02020904090505020303" pitchFamily="18" charset="0"/>
              </a:rPr>
              <a:t>implantate</a:t>
            </a:r>
            <a:endParaRPr lang="ru-RU" sz="1500" dirty="0">
              <a:solidFill>
                <a:srgbClr val="464692"/>
              </a:solidFill>
              <a:latin typeface="Candara" pitchFamily="34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0" y="9489504"/>
            <a:ext cx="6957392" cy="5277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201</a:t>
            </a:r>
            <a:r>
              <a:rPr lang="ru-RU" sz="16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2</a:t>
            </a:r>
            <a:endParaRPr lang="ru-RU" sz="1600" dirty="0">
              <a:solidFill>
                <a:srgbClr val="464692"/>
              </a:solidFill>
              <a:latin typeface="Garamond" panose="02020404030301010803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116632" y="-72008"/>
            <a:ext cx="0" cy="10065568"/>
          </a:xfrm>
          <a:prstGeom prst="line">
            <a:avLst/>
          </a:prstGeom>
          <a:ln w="4191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Текст 4"/>
          <p:cNvSpPr>
            <a:spLocks noGrp="1"/>
          </p:cNvSpPr>
          <p:nvPr>
            <p:ph type="body" idx="1"/>
          </p:nvPr>
        </p:nvSpPr>
        <p:spPr>
          <a:xfrm>
            <a:off x="702940" y="1424608"/>
            <a:ext cx="5894412" cy="6191999"/>
          </a:xfrm>
        </p:spPr>
        <p:txBody>
          <a:bodyPr anchor="ctr">
            <a:normAutofit/>
          </a:bodyPr>
          <a:lstStyle/>
          <a:p>
            <a:r>
              <a:rPr lang="ru-RU" sz="1600" dirty="0" smtClean="0">
                <a:solidFill>
                  <a:srgbClr val="464692"/>
                </a:solidFill>
                <a:latin typeface="Garamond" panose="02020404030301010803" pitchFamily="18" charset="0"/>
                <a:cs typeface="Calibri" pitchFamily="34" charset="0"/>
              </a:rPr>
              <a:t>Ост-Титан является производителем имплантатов для остеосинтеза в травматологии и ортопедии.</a:t>
            </a:r>
          </a:p>
          <a:p>
            <a:endParaRPr lang="ru-RU" sz="1600" dirty="0" smtClean="0">
              <a:solidFill>
                <a:srgbClr val="464692"/>
              </a:solidFill>
              <a:latin typeface="Garamond" panose="02020404030301010803" pitchFamily="18" charset="0"/>
              <a:cs typeface="Calibri" pitchFamily="34" charset="0"/>
            </a:endParaRPr>
          </a:p>
          <a:p>
            <a:r>
              <a:rPr lang="ru-RU" sz="1600" dirty="0" smtClean="0">
                <a:solidFill>
                  <a:srgbClr val="464692"/>
                </a:solidFill>
                <a:latin typeface="Garamond" panose="02020404030301010803" pitchFamily="18" charset="0"/>
                <a:cs typeface="Calibri" pitchFamily="34" charset="0"/>
              </a:rPr>
              <a:t>Основой является титан соответствующий европейским </a:t>
            </a:r>
            <a:r>
              <a:rPr lang="ru-RU" sz="1600" dirty="0">
                <a:solidFill>
                  <a:srgbClr val="464692"/>
                </a:solidFill>
                <a:latin typeface="Garamond" panose="02020404030301010803" pitchFamily="18" charset="0"/>
                <a:cs typeface="Calibri" pitchFamily="34" charset="0"/>
              </a:rPr>
              <a:t>стандартам. </a:t>
            </a:r>
            <a:r>
              <a:rPr lang="ru-RU" sz="1600" dirty="0" smtClean="0">
                <a:solidFill>
                  <a:srgbClr val="464692"/>
                </a:solidFill>
                <a:latin typeface="Garamond" panose="02020404030301010803" pitchFamily="18" charset="0"/>
                <a:cs typeface="Calibri" pitchFamily="34" charset="0"/>
              </a:rPr>
              <a:t>Имплантаты  отвечают самым высоким техническим требованиям в травматологии и ортопедии.</a:t>
            </a:r>
          </a:p>
          <a:p>
            <a:endParaRPr lang="ru-RU" sz="1600" dirty="0" smtClean="0">
              <a:solidFill>
                <a:srgbClr val="464692"/>
              </a:solidFill>
              <a:latin typeface="Garamond" panose="02020404030301010803" pitchFamily="18" charset="0"/>
              <a:cs typeface="Calibri" pitchFamily="34" charset="0"/>
            </a:endParaRPr>
          </a:p>
          <a:p>
            <a:r>
              <a:rPr lang="ru-RU" sz="1600" dirty="0" smtClean="0">
                <a:solidFill>
                  <a:srgbClr val="464692"/>
                </a:solidFill>
                <a:latin typeface="Garamond" panose="02020404030301010803" pitchFamily="18" charset="0"/>
                <a:cs typeface="Calibri" pitchFamily="34" charset="0"/>
              </a:rPr>
              <a:t>Основные направления</a:t>
            </a:r>
          </a:p>
          <a:p>
            <a:pPr marL="342900" indent="-342900">
              <a:buFontTx/>
              <a:buChar char="-"/>
            </a:pPr>
            <a:r>
              <a:rPr lang="ru-RU" sz="1600" dirty="0" smtClean="0">
                <a:solidFill>
                  <a:srgbClr val="464692"/>
                </a:solidFill>
                <a:latin typeface="Garamond" panose="02020404030301010803" pitchFamily="18" charset="0"/>
                <a:cs typeface="Calibri" pitchFamily="34" charset="0"/>
              </a:rPr>
              <a:t>Накостный остеосинтез</a:t>
            </a:r>
          </a:p>
          <a:p>
            <a:pPr marL="342900" indent="-342900">
              <a:buFontTx/>
              <a:buChar char="-"/>
            </a:pPr>
            <a:r>
              <a:rPr lang="ru-RU" sz="1600" dirty="0" smtClean="0">
                <a:solidFill>
                  <a:srgbClr val="464692"/>
                </a:solidFill>
                <a:latin typeface="Garamond" panose="02020404030301010803" pitchFamily="18" charset="0"/>
                <a:cs typeface="Calibri" pitchFamily="34" charset="0"/>
              </a:rPr>
              <a:t>Внутрикостный остеосинтез</a:t>
            </a:r>
          </a:p>
          <a:p>
            <a:pPr marL="342900" indent="-342900">
              <a:buFontTx/>
              <a:buChar char="-"/>
            </a:pPr>
            <a:endParaRPr lang="ru-RU" sz="1600" dirty="0">
              <a:solidFill>
                <a:srgbClr val="464692"/>
              </a:solidFill>
              <a:latin typeface="Garamond" panose="02020404030301010803" pitchFamily="18" charset="0"/>
              <a:cs typeface="Calibri" pitchFamily="34" charset="0"/>
            </a:endParaRPr>
          </a:p>
          <a:p>
            <a:r>
              <a:rPr lang="ru-RU" sz="1600" dirty="0" smtClean="0">
                <a:solidFill>
                  <a:srgbClr val="464692"/>
                </a:solidFill>
                <a:latin typeface="Garamond" panose="02020404030301010803" pitchFamily="18" charset="0"/>
                <a:cs typeface="Calibri" pitchFamily="34" charset="0"/>
              </a:rPr>
              <a:t>Продукция </a:t>
            </a:r>
            <a:r>
              <a:rPr lang="ru-RU" sz="1600" dirty="0">
                <a:solidFill>
                  <a:srgbClr val="464692"/>
                </a:solidFill>
                <a:latin typeface="Garamond" panose="02020404030301010803" pitchFamily="18" charset="0"/>
                <a:cs typeface="Calibri" pitchFamily="34" charset="0"/>
              </a:rPr>
              <a:t>включает в себя как стандартный перечень пластин и винтов, так и </a:t>
            </a:r>
            <a:r>
              <a:rPr lang="ru-RU" sz="1600" dirty="0" smtClean="0">
                <a:solidFill>
                  <a:srgbClr val="464692"/>
                </a:solidFill>
                <a:latin typeface="Garamond" panose="02020404030301010803" pitchFamily="18" charset="0"/>
                <a:cs typeface="Calibri" pitchFamily="34" charset="0"/>
              </a:rPr>
              <a:t>предизогнутые пластины </a:t>
            </a:r>
            <a:r>
              <a:rPr lang="ru-RU" sz="1600" dirty="0">
                <a:solidFill>
                  <a:srgbClr val="464692"/>
                </a:solidFill>
                <a:latin typeface="Garamond" panose="02020404030301010803" pitchFamily="18" charset="0"/>
                <a:cs typeface="Calibri" pitchFamily="34" charset="0"/>
              </a:rPr>
              <a:t>с угловой стабильностью и полиаксиальным блокированием винтов в пластине.</a:t>
            </a:r>
          </a:p>
          <a:p>
            <a:endParaRPr lang="ru-RU" dirty="0"/>
          </a:p>
        </p:txBody>
      </p:sp>
      <p:sp>
        <p:nvSpPr>
          <p:cNvPr id="9" name="Текст 4"/>
          <p:cNvSpPr txBox="1">
            <a:spLocks/>
          </p:cNvSpPr>
          <p:nvPr/>
        </p:nvSpPr>
        <p:spPr>
          <a:xfrm>
            <a:off x="4149080" y="8049344"/>
            <a:ext cx="2376264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>
                <a:solidFill>
                  <a:srgbClr val="464692"/>
                </a:solidFill>
                <a:latin typeface="Garamond" panose="02020404030301010803" pitchFamily="18" charset="0"/>
                <a:cs typeface="Calibri" pitchFamily="34" charset="0"/>
              </a:rPr>
              <a:t>Россия, МО, </a:t>
            </a:r>
            <a:r>
              <a:rPr lang="ru-RU" sz="1400" dirty="0" err="1" smtClean="0">
                <a:solidFill>
                  <a:srgbClr val="464692"/>
                </a:solidFill>
                <a:latin typeface="Garamond" panose="02020404030301010803" pitchFamily="18" charset="0"/>
                <a:cs typeface="Calibri" pitchFamily="34" charset="0"/>
              </a:rPr>
              <a:t>г.Серпухов</a:t>
            </a:r>
            <a:endParaRPr lang="ru-RU" sz="1400" dirty="0" smtClean="0">
              <a:solidFill>
                <a:srgbClr val="464692"/>
              </a:solidFill>
              <a:latin typeface="Garamond" panose="02020404030301010803" pitchFamily="18" charset="0"/>
              <a:cs typeface="Calibri" pitchFamily="34" charset="0"/>
            </a:endParaRPr>
          </a:p>
          <a:p>
            <a:r>
              <a:rPr lang="ru-RU" sz="1400" dirty="0">
                <a:solidFill>
                  <a:srgbClr val="464692"/>
                </a:solidFill>
                <a:latin typeface="Garamond" panose="02020404030301010803" pitchFamily="18" charset="0"/>
                <a:cs typeface="Calibri" pitchFamily="34" charset="0"/>
              </a:rPr>
              <a:t>т</a:t>
            </a:r>
            <a:r>
              <a:rPr lang="ru-RU" sz="1400" dirty="0" smtClean="0">
                <a:solidFill>
                  <a:srgbClr val="464692"/>
                </a:solidFill>
                <a:latin typeface="Garamond" panose="02020404030301010803" pitchFamily="18" charset="0"/>
                <a:cs typeface="Calibri" pitchFamily="34" charset="0"/>
              </a:rPr>
              <a:t>ел.:      </a:t>
            </a:r>
            <a:r>
              <a:rPr lang="en-US" sz="1400" dirty="0" smtClean="0">
                <a:solidFill>
                  <a:srgbClr val="464692"/>
                </a:solidFill>
                <a:latin typeface="Garamond" panose="02020404030301010803" pitchFamily="18" charset="0"/>
                <a:cs typeface="Calibri" pitchFamily="34" charset="0"/>
              </a:rPr>
              <a:t>+</a:t>
            </a:r>
            <a:r>
              <a:rPr lang="en-US" sz="1400" dirty="0">
                <a:solidFill>
                  <a:srgbClr val="464692"/>
                </a:solidFill>
                <a:latin typeface="Garamond" panose="02020404030301010803" pitchFamily="18" charset="0"/>
                <a:cs typeface="Calibri" pitchFamily="34" charset="0"/>
              </a:rPr>
              <a:t>7 495 </a:t>
            </a:r>
            <a:r>
              <a:rPr lang="en-US" sz="1400" dirty="0" smtClean="0">
                <a:solidFill>
                  <a:srgbClr val="464692"/>
                </a:solidFill>
                <a:latin typeface="Garamond" panose="02020404030301010803" pitchFamily="18" charset="0"/>
                <a:cs typeface="Calibri" pitchFamily="34" charset="0"/>
              </a:rPr>
              <a:t>744-65-98</a:t>
            </a:r>
            <a:endParaRPr lang="ru-RU" sz="1400" dirty="0">
              <a:solidFill>
                <a:srgbClr val="464692"/>
              </a:solidFill>
              <a:latin typeface="Garamond" panose="02020404030301010803" pitchFamily="18" charset="0"/>
              <a:cs typeface="Calibri" pitchFamily="34" charset="0"/>
            </a:endParaRPr>
          </a:p>
          <a:p>
            <a:r>
              <a:rPr lang="en-US" sz="1400" dirty="0">
                <a:solidFill>
                  <a:srgbClr val="464692"/>
                </a:solidFill>
                <a:latin typeface="Garamond" panose="02020404030301010803" pitchFamily="18" charset="0"/>
                <a:cs typeface="Calibri" pitchFamily="34" charset="0"/>
              </a:rPr>
              <a:t>e</a:t>
            </a:r>
            <a:r>
              <a:rPr lang="en-US" sz="1400" dirty="0" smtClean="0">
                <a:solidFill>
                  <a:srgbClr val="464692"/>
                </a:solidFill>
                <a:latin typeface="Garamond" panose="02020404030301010803" pitchFamily="18" charset="0"/>
                <a:cs typeface="Calibri" pitchFamily="34" charset="0"/>
              </a:rPr>
              <a:t>-mail</a:t>
            </a:r>
            <a:r>
              <a:rPr lang="ru-RU" sz="1400" dirty="0">
                <a:solidFill>
                  <a:srgbClr val="464692"/>
                </a:solidFill>
                <a:latin typeface="Garamond" panose="02020404030301010803" pitchFamily="18" charset="0"/>
                <a:cs typeface="Calibri" pitchFamily="34" charset="0"/>
              </a:rPr>
              <a:t>: </a:t>
            </a:r>
            <a:r>
              <a:rPr lang="ru-RU" sz="1400" dirty="0" smtClean="0">
                <a:solidFill>
                  <a:srgbClr val="464692"/>
                </a:solidFill>
                <a:latin typeface="Garamond" panose="02020404030301010803" pitchFamily="18" charset="0"/>
                <a:cs typeface="Calibri" pitchFamily="34" charset="0"/>
              </a:rPr>
              <a:t> </a:t>
            </a:r>
            <a:r>
              <a:rPr lang="en-US" sz="1400" dirty="0" smtClean="0">
                <a:solidFill>
                  <a:srgbClr val="464692"/>
                </a:solidFill>
                <a:latin typeface="Garamond" panose="02020404030301010803" pitchFamily="18" charset="0"/>
                <a:cs typeface="Calibri" pitchFamily="34" charset="0"/>
              </a:rPr>
              <a:t>osttitan@gmail.com</a:t>
            </a:r>
            <a:endParaRPr lang="ru-RU" sz="1400" dirty="0" smtClean="0">
              <a:solidFill>
                <a:srgbClr val="464692"/>
              </a:solidFill>
              <a:latin typeface="Garamond" panose="02020404030301010803" pitchFamily="18" charset="0"/>
              <a:cs typeface="Calibri" pitchFamily="34" charset="0"/>
            </a:endParaRPr>
          </a:p>
          <a:p>
            <a:r>
              <a:rPr lang="en-US" sz="1400" dirty="0" smtClean="0">
                <a:solidFill>
                  <a:srgbClr val="464692"/>
                </a:solidFill>
                <a:latin typeface="Garamond" panose="02020404030301010803" pitchFamily="18" charset="0"/>
                <a:cs typeface="Calibri" pitchFamily="34" charset="0"/>
              </a:rPr>
              <a:t>web: </a:t>
            </a:r>
            <a:r>
              <a:rPr lang="ru-RU" sz="1400" dirty="0" smtClean="0">
                <a:solidFill>
                  <a:srgbClr val="464692"/>
                </a:solidFill>
                <a:latin typeface="Garamond" panose="02020404030301010803" pitchFamily="18" charset="0"/>
                <a:cs typeface="Calibri" pitchFamily="34" charset="0"/>
              </a:rPr>
              <a:t>     </a:t>
            </a:r>
            <a:r>
              <a:rPr lang="en-US" sz="1400" dirty="0" smtClean="0">
                <a:solidFill>
                  <a:srgbClr val="464692"/>
                </a:solidFill>
                <a:latin typeface="Garamond" panose="02020404030301010803" pitchFamily="18" charset="0"/>
                <a:cs typeface="Calibri" pitchFamily="34" charset="0"/>
              </a:rPr>
              <a:t>www.osttitan.com</a:t>
            </a:r>
          </a:p>
        </p:txBody>
      </p:sp>
    </p:spTree>
    <p:extLst>
      <p:ext uri="{BB962C8B-B14F-4D97-AF65-F5344CB8AC3E}">
        <p14:creationId xmlns:p14="http://schemas.microsoft.com/office/powerpoint/2010/main" val="116019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903" y="-15552"/>
            <a:ext cx="7059295" cy="992155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0688" y="-15552"/>
            <a:ext cx="6336704" cy="936104"/>
          </a:xfrm>
        </p:spPr>
        <p:txBody>
          <a:bodyPr>
            <a:normAutofit/>
          </a:bodyPr>
          <a:lstStyle/>
          <a:p>
            <a:pPr algn="l"/>
            <a:r>
              <a:rPr lang="en-US" sz="15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OSTTITAN</a:t>
            </a:r>
            <a:br>
              <a:rPr lang="en-US" sz="1500" dirty="0" smtClean="0">
                <a:solidFill>
                  <a:srgbClr val="464692"/>
                </a:solidFill>
                <a:latin typeface="Elephant" panose="02020904090505020303" pitchFamily="18" charset="0"/>
              </a:rPr>
            </a:br>
            <a:r>
              <a:rPr lang="ru-RU" sz="15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 </a:t>
            </a:r>
            <a:r>
              <a:rPr lang="en-US" sz="1500" dirty="0" err="1" smtClean="0">
                <a:solidFill>
                  <a:srgbClr val="464692"/>
                </a:solidFill>
                <a:latin typeface="Elephant" panose="02020904090505020303" pitchFamily="18" charset="0"/>
              </a:rPr>
              <a:t>implantate</a:t>
            </a:r>
            <a:endParaRPr lang="ru-RU" sz="1500" dirty="0">
              <a:solidFill>
                <a:srgbClr val="464692"/>
              </a:solidFill>
              <a:latin typeface="Candara" pitchFamily="34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0" y="9489504"/>
            <a:ext cx="6957392" cy="5277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201</a:t>
            </a:r>
            <a:r>
              <a:rPr lang="ru-RU" sz="16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2</a:t>
            </a:r>
            <a:endParaRPr lang="ru-RU" sz="1600" dirty="0">
              <a:solidFill>
                <a:srgbClr val="464692"/>
              </a:solidFill>
              <a:latin typeface="Garamond" panose="02020404030301010803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116632" y="-72008"/>
            <a:ext cx="0" cy="10065568"/>
          </a:xfrm>
          <a:prstGeom prst="line">
            <a:avLst/>
          </a:prstGeom>
          <a:ln w="4191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96" y="1128800"/>
            <a:ext cx="2826541" cy="388843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323" y="1128800"/>
            <a:ext cx="2826540" cy="388843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26" y="5312577"/>
            <a:ext cx="2784011" cy="382992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274" y="5305264"/>
            <a:ext cx="2789327" cy="383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72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903" y="-15552"/>
            <a:ext cx="7059295" cy="992155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0688" y="-15552"/>
            <a:ext cx="6336704" cy="936104"/>
          </a:xfrm>
        </p:spPr>
        <p:txBody>
          <a:bodyPr>
            <a:normAutofit/>
          </a:bodyPr>
          <a:lstStyle/>
          <a:p>
            <a:pPr algn="l"/>
            <a:r>
              <a:rPr lang="en-US" sz="15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OSTTITAN</a:t>
            </a:r>
            <a:br>
              <a:rPr lang="en-US" sz="1500" dirty="0" smtClean="0">
                <a:solidFill>
                  <a:srgbClr val="464692"/>
                </a:solidFill>
                <a:latin typeface="Elephant" panose="02020904090505020303" pitchFamily="18" charset="0"/>
              </a:rPr>
            </a:br>
            <a:r>
              <a:rPr lang="ru-RU" sz="15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 </a:t>
            </a:r>
            <a:r>
              <a:rPr lang="en-US" sz="1500" dirty="0" err="1" smtClean="0">
                <a:solidFill>
                  <a:srgbClr val="464692"/>
                </a:solidFill>
                <a:latin typeface="Elephant" panose="02020904090505020303" pitchFamily="18" charset="0"/>
              </a:rPr>
              <a:t>implantate</a:t>
            </a:r>
            <a:endParaRPr lang="ru-RU" sz="1500" dirty="0">
              <a:solidFill>
                <a:srgbClr val="464692"/>
              </a:solidFill>
              <a:latin typeface="Candara" pitchFamily="34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0" y="9489504"/>
            <a:ext cx="6957392" cy="5277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201</a:t>
            </a:r>
            <a:r>
              <a:rPr lang="ru-RU" sz="16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2</a:t>
            </a:r>
            <a:endParaRPr lang="ru-RU" sz="1600" dirty="0">
              <a:solidFill>
                <a:srgbClr val="464692"/>
              </a:solidFill>
              <a:latin typeface="Garamond" panose="02020404030301010803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116632" y="-72008"/>
            <a:ext cx="0" cy="10065568"/>
          </a:xfrm>
          <a:prstGeom prst="line">
            <a:avLst/>
          </a:prstGeom>
          <a:ln w="4191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96" y="1128800"/>
            <a:ext cx="2826540" cy="388843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464" y="1117313"/>
            <a:ext cx="2834889" cy="3899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44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Таблица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1319068"/>
              </p:ext>
            </p:extLst>
          </p:nvPr>
        </p:nvGraphicFramePr>
        <p:xfrm>
          <a:off x="2996952" y="3598508"/>
          <a:ext cx="3771800" cy="25786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42978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реконструктивная </a:t>
                      </a:r>
                      <a:r>
                        <a:rPr lang="ru-RU" sz="1000" b="1" dirty="0" smtClean="0"/>
                        <a:t>(Тип </a:t>
                      </a:r>
                      <a:r>
                        <a:rPr lang="en-US" sz="1000" b="1" dirty="0" smtClean="0"/>
                        <a:t>II</a:t>
                      </a:r>
                      <a:r>
                        <a:rPr lang="ru-RU" sz="1000" b="1" dirty="0" smtClean="0"/>
                        <a:t>)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50758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01.362.06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01.362.07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01.362.08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96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01.362.09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01.362.10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01.362.11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11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132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01.362.12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144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01.362.14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168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01.362.16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192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01.362.24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24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274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7873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2,5 - 3,2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2434532"/>
              </p:ext>
            </p:extLst>
          </p:nvPr>
        </p:nvGraphicFramePr>
        <p:xfrm>
          <a:off x="2996952" y="6465116"/>
          <a:ext cx="3771800" cy="23043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42978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для остеосинтеза лучевой, локтевой</a:t>
                      </a:r>
                    </a:p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малоберцовой костей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50758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01.3142.05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01.3142.06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3,0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77</a:t>
                      </a: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01.3142.07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3,0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90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01.3142.08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3,0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01.3142.09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3,0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116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01.3142.10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3,0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129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01.3142.11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3,0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11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142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01.3142.12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155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7873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3,0 - 4,5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45488"/>
            <a:ext cx="6858000" cy="56051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0688" y="9345488"/>
            <a:ext cx="6237312" cy="560512"/>
          </a:xfrm>
        </p:spPr>
        <p:txBody>
          <a:bodyPr>
            <a:normAutofit/>
          </a:bodyPr>
          <a:lstStyle/>
          <a:p>
            <a:pPr algn="l"/>
            <a: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OSTTITAN</a:t>
            </a:r>
            <a:b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</a:br>
            <a:r>
              <a:rPr lang="ru-RU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 </a:t>
            </a:r>
            <a:r>
              <a:rPr lang="en-US" sz="1200" dirty="0" err="1" smtClean="0">
                <a:solidFill>
                  <a:srgbClr val="464692"/>
                </a:solidFill>
                <a:latin typeface="Elephant" panose="02020904090505020303" pitchFamily="18" charset="0"/>
              </a:rPr>
              <a:t>implantate</a:t>
            </a:r>
            <a:endParaRPr lang="ru-RU" sz="1200" dirty="0">
              <a:solidFill>
                <a:srgbClr val="464692"/>
              </a:solidFill>
              <a:latin typeface="Candara" pitchFamily="34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6028514" y="9489504"/>
            <a:ext cx="829485" cy="3600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1</a:t>
            </a:r>
            <a:endParaRPr lang="ru-RU" sz="1600" dirty="0">
              <a:solidFill>
                <a:srgbClr val="464692"/>
              </a:solidFill>
              <a:latin typeface="Garamond" panose="02020404030301010803" pitchFamily="18" charset="0"/>
            </a:endParaRPr>
          </a:p>
        </p:txBody>
      </p:sp>
      <p:sp>
        <p:nvSpPr>
          <p:cNvPr id="14" name="Текст 4"/>
          <p:cNvSpPr txBox="1">
            <a:spLocks/>
          </p:cNvSpPr>
          <p:nvPr/>
        </p:nvSpPr>
        <p:spPr>
          <a:xfrm>
            <a:off x="2291971" y="992560"/>
            <a:ext cx="2706105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60512"/>
          </a:xfrm>
          <a:prstGeom prst="rect">
            <a:avLst/>
          </a:prstGeom>
        </p:spPr>
      </p:pic>
      <p:sp>
        <p:nvSpPr>
          <p:cNvPr id="19" name="Заголовок 3"/>
          <p:cNvSpPr txBox="1">
            <a:spLocks/>
          </p:cNvSpPr>
          <p:nvPr/>
        </p:nvSpPr>
        <p:spPr>
          <a:xfrm>
            <a:off x="5200423" y="0"/>
            <a:ext cx="1656184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400" b="1" dirty="0">
              <a:solidFill>
                <a:srgbClr val="000099"/>
              </a:solidFill>
              <a:latin typeface="Candara" pitchFamily="34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3937981"/>
              </p:ext>
            </p:extLst>
          </p:nvPr>
        </p:nvGraphicFramePr>
        <p:xfrm>
          <a:off x="2996952" y="718188"/>
          <a:ext cx="3771800" cy="25786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42978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реконструктивная </a:t>
                      </a:r>
                      <a:r>
                        <a:rPr lang="ru-RU" sz="1000" b="1" dirty="0" smtClean="0"/>
                        <a:t>(Тип </a:t>
                      </a:r>
                      <a:r>
                        <a:rPr lang="en-US" sz="1000" b="1" dirty="0" smtClean="0"/>
                        <a:t>I</a:t>
                      </a:r>
                      <a:r>
                        <a:rPr lang="ru-RU" sz="1000" b="1" dirty="0" smtClean="0"/>
                        <a:t>)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50758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01.34.06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01.34.07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01.34.08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96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01.34.09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01.34.10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01.34.11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11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132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01.34.12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144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01.34.14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168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01.34.16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192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01.34.24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24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274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7873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2,5 - 3,2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21" name="Прямая соединительная линия 20"/>
          <p:cNvCxnSpPr/>
          <p:nvPr/>
        </p:nvCxnSpPr>
        <p:spPr>
          <a:xfrm>
            <a:off x="2996952" y="3368824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2996952" y="6249144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46842">
            <a:off x="1270891" y="1096970"/>
            <a:ext cx="521122" cy="182718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51012">
            <a:off x="1303382" y="3398338"/>
            <a:ext cx="575681" cy="2302722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04461">
            <a:off x="1275282" y="6387916"/>
            <a:ext cx="628783" cy="2254494"/>
          </a:xfrm>
          <a:prstGeom prst="rect">
            <a:avLst/>
          </a:prstGeom>
        </p:spPr>
      </p:pic>
      <p:sp>
        <p:nvSpPr>
          <p:cNvPr id="28" name="Заголовок 3"/>
          <p:cNvSpPr txBox="1">
            <a:spLocks/>
          </p:cNvSpPr>
          <p:nvPr/>
        </p:nvSpPr>
        <p:spPr>
          <a:xfrm>
            <a:off x="620688" y="-15552"/>
            <a:ext cx="6237312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Пластины</a:t>
            </a:r>
            <a:endParaRPr lang="ru-RU" sz="1800" dirty="0">
              <a:solidFill>
                <a:srgbClr val="464692"/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34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5956814"/>
              </p:ext>
            </p:extLst>
          </p:nvPr>
        </p:nvGraphicFramePr>
        <p:xfrm>
          <a:off x="2996952" y="3296816"/>
          <a:ext cx="3771800" cy="17556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42978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Т-образная </a:t>
                      </a:r>
                      <a:r>
                        <a:rPr lang="ru-RU" sz="1000" b="1" dirty="0" smtClean="0"/>
                        <a:t>(Тип </a:t>
                      </a:r>
                      <a:r>
                        <a:rPr lang="en-US" sz="1000" b="1" dirty="0" smtClean="0"/>
                        <a:t>I</a:t>
                      </a:r>
                      <a:r>
                        <a:rPr lang="ru-RU" sz="1000" b="1" dirty="0" smtClean="0"/>
                        <a:t>)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50758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01.365.03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01.365.04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01.365.05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01.365.06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7873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1,5 - 2,5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31" name="Таблица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742105"/>
              </p:ext>
            </p:extLst>
          </p:nvPr>
        </p:nvGraphicFramePr>
        <p:xfrm>
          <a:off x="2996952" y="5241032"/>
          <a:ext cx="3771800" cy="16185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42978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Т-образная (Тип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50758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  <a:endParaRPr lang="en-US" sz="900" dirty="0" smtClean="0">
                        <a:latin typeface="+mn-lt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левая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правая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01.367.03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01.3067.03.3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67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.04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067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.04.4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63</a:t>
                      </a: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67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.05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067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.05.5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7873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1,5 - 2,5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33" name="Таблица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3660120"/>
              </p:ext>
            </p:extLst>
          </p:nvPr>
        </p:nvGraphicFramePr>
        <p:xfrm>
          <a:off x="2996952" y="7006900"/>
          <a:ext cx="3771800" cy="16185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42978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ложковидная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50758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  <a:endParaRPr lang="en-US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01.361.05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1.07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7873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1,5 - 2,5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45488"/>
            <a:ext cx="6858000" cy="56051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0688" y="9345488"/>
            <a:ext cx="6237312" cy="560512"/>
          </a:xfrm>
        </p:spPr>
        <p:txBody>
          <a:bodyPr>
            <a:normAutofit/>
          </a:bodyPr>
          <a:lstStyle/>
          <a:p>
            <a:pPr algn="l"/>
            <a: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OSTTITAN</a:t>
            </a:r>
            <a:b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</a:br>
            <a:r>
              <a:rPr lang="ru-RU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 </a:t>
            </a:r>
            <a:r>
              <a:rPr lang="en-US" sz="1200" dirty="0" err="1" smtClean="0">
                <a:solidFill>
                  <a:srgbClr val="464692"/>
                </a:solidFill>
                <a:latin typeface="Elephant" panose="02020904090505020303" pitchFamily="18" charset="0"/>
              </a:rPr>
              <a:t>implantate</a:t>
            </a:r>
            <a:endParaRPr lang="ru-RU" sz="1200" dirty="0">
              <a:solidFill>
                <a:srgbClr val="464692"/>
              </a:solidFill>
              <a:latin typeface="Candara" pitchFamily="34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6028514" y="9489504"/>
            <a:ext cx="829485" cy="3600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2</a:t>
            </a:r>
            <a:endParaRPr lang="ru-RU" sz="1600" dirty="0">
              <a:solidFill>
                <a:srgbClr val="464692"/>
              </a:solidFill>
              <a:latin typeface="Garamond" panose="02020404030301010803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60512"/>
          </a:xfrm>
          <a:prstGeom prst="rect">
            <a:avLst/>
          </a:prstGeom>
        </p:spPr>
      </p:pic>
      <p:sp>
        <p:nvSpPr>
          <p:cNvPr id="19" name="Заголовок 3"/>
          <p:cNvSpPr txBox="1">
            <a:spLocks/>
          </p:cNvSpPr>
          <p:nvPr/>
        </p:nvSpPr>
        <p:spPr>
          <a:xfrm>
            <a:off x="5200423" y="0"/>
            <a:ext cx="1656184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400" b="1" dirty="0">
              <a:solidFill>
                <a:srgbClr val="000099"/>
              </a:solidFill>
              <a:latin typeface="Candara" pitchFamily="34" charset="0"/>
            </a:endParaRPr>
          </a:p>
        </p:txBody>
      </p:sp>
      <p:sp>
        <p:nvSpPr>
          <p:cNvPr id="28" name="Заголовок 3"/>
          <p:cNvSpPr txBox="1">
            <a:spLocks/>
          </p:cNvSpPr>
          <p:nvPr/>
        </p:nvSpPr>
        <p:spPr>
          <a:xfrm>
            <a:off x="620688" y="-15552"/>
            <a:ext cx="6237312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Пластины</a:t>
            </a:r>
            <a:endParaRPr lang="ru-RU" sz="1800" dirty="0">
              <a:solidFill>
                <a:srgbClr val="464692"/>
              </a:solidFill>
              <a:latin typeface="Candara" pitchFamily="34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5448481"/>
              </p:ext>
            </p:extLst>
          </p:nvPr>
        </p:nvGraphicFramePr>
        <p:xfrm>
          <a:off x="2996952" y="718188"/>
          <a:ext cx="3771800" cy="24414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42978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для остеосинтеза малоберцовой кости,</a:t>
                      </a:r>
                    </a:p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лодыжки и внешнего мыщелка плеча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50758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01.38.04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01.38.05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01.38.06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01.38.07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96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01.38.08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01.38.09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124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01.38.10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138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01.38.11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11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152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01.38.12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166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7873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1,0 - 2,5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18" name="Прямая соединительная линия 17"/>
          <p:cNvCxnSpPr/>
          <p:nvPr/>
        </p:nvCxnSpPr>
        <p:spPr>
          <a:xfrm>
            <a:off x="2996952" y="3296816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2996952" y="5169024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2996952" y="6969224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Рисунок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754542">
            <a:off x="1215561" y="5111698"/>
            <a:ext cx="801004" cy="1692764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31876">
            <a:off x="686067" y="3595116"/>
            <a:ext cx="1710575" cy="1055256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28972">
            <a:off x="722923" y="7542180"/>
            <a:ext cx="1814920" cy="479590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9644">
            <a:off x="678223" y="1878320"/>
            <a:ext cx="1955450" cy="265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71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9417891"/>
              </p:ext>
            </p:extLst>
          </p:nvPr>
        </p:nvGraphicFramePr>
        <p:xfrm>
          <a:off x="2996952" y="4651204"/>
          <a:ext cx="3771800" cy="20299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42978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крючковидная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50758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  <a:endParaRPr lang="en-US" sz="900" dirty="0" smtClean="0">
                        <a:latin typeface="+mn-lt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левая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правая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01.314.03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01.314.03.3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01.314.04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01.314.04.4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01.314.05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01.314.05.5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01.314.06.6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01.314.07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01.314.07.7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01.314.08.8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7873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2,5 - 3,5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0552346"/>
              </p:ext>
            </p:extLst>
          </p:nvPr>
        </p:nvGraphicFramePr>
        <p:xfrm>
          <a:off x="2996952" y="2562972"/>
          <a:ext cx="3771800" cy="20299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42978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пяточная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50758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левая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правая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01.315.08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01.315.08.8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1,5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01.315.10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01.315.10.10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01.315.12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01.315.12.12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1,5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01.315.14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01.315.14.14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1,5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01.315.16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01.315.16.16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1,5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01.315.18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01.315.18.18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7873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1,5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65346"/>
              </p:ext>
            </p:extLst>
          </p:nvPr>
        </p:nvGraphicFramePr>
        <p:xfrm>
          <a:off x="2996952" y="6753200"/>
          <a:ext cx="3771800" cy="24414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42978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для остеосинтеза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диафизарных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переломов большеберцовой кости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50758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  <a:endParaRPr lang="en-US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01.3141.06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01.3141.07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4,2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124</a:t>
                      </a: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01.3141.08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4,2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142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01.3141.09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4,2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160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01.3141.10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4,2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178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01.3141.11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4,2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11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196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01.3141.12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4,2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01.3141.13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4,2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232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01.3141.14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250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7873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4,2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45488"/>
            <a:ext cx="6858000" cy="56051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0688" y="9345488"/>
            <a:ext cx="6237312" cy="560512"/>
          </a:xfrm>
        </p:spPr>
        <p:txBody>
          <a:bodyPr>
            <a:normAutofit/>
          </a:bodyPr>
          <a:lstStyle/>
          <a:p>
            <a:pPr algn="l"/>
            <a: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OSTTITAN</a:t>
            </a:r>
            <a:b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</a:br>
            <a:r>
              <a:rPr lang="ru-RU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 </a:t>
            </a:r>
            <a:r>
              <a:rPr lang="en-US" sz="1200" dirty="0" err="1" smtClean="0">
                <a:solidFill>
                  <a:srgbClr val="464692"/>
                </a:solidFill>
                <a:latin typeface="Elephant" panose="02020904090505020303" pitchFamily="18" charset="0"/>
              </a:rPr>
              <a:t>implantate</a:t>
            </a:r>
            <a:endParaRPr lang="ru-RU" sz="1200" dirty="0">
              <a:solidFill>
                <a:srgbClr val="464692"/>
              </a:solidFill>
              <a:latin typeface="Candara" pitchFamily="34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6028514" y="9489504"/>
            <a:ext cx="829485" cy="3600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3</a:t>
            </a:r>
            <a:endParaRPr lang="ru-RU" sz="1600" dirty="0">
              <a:solidFill>
                <a:srgbClr val="464692"/>
              </a:solidFill>
              <a:latin typeface="Garamond" panose="02020404030301010803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60512"/>
          </a:xfrm>
          <a:prstGeom prst="rect">
            <a:avLst/>
          </a:prstGeom>
        </p:spPr>
      </p:pic>
      <p:sp>
        <p:nvSpPr>
          <p:cNvPr id="19" name="Заголовок 3"/>
          <p:cNvSpPr txBox="1">
            <a:spLocks/>
          </p:cNvSpPr>
          <p:nvPr/>
        </p:nvSpPr>
        <p:spPr>
          <a:xfrm>
            <a:off x="5200423" y="0"/>
            <a:ext cx="1656184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400" b="1" dirty="0">
              <a:solidFill>
                <a:srgbClr val="000099"/>
              </a:solidFill>
              <a:latin typeface="Candara" pitchFamily="34" charset="0"/>
            </a:endParaRPr>
          </a:p>
        </p:txBody>
      </p:sp>
      <p:sp>
        <p:nvSpPr>
          <p:cNvPr id="28" name="Заголовок 3"/>
          <p:cNvSpPr txBox="1">
            <a:spLocks/>
          </p:cNvSpPr>
          <p:nvPr/>
        </p:nvSpPr>
        <p:spPr>
          <a:xfrm>
            <a:off x="620688" y="-15552"/>
            <a:ext cx="6237312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Пластины</a:t>
            </a:r>
            <a:endParaRPr lang="ru-RU" sz="1800" dirty="0">
              <a:solidFill>
                <a:srgbClr val="464692"/>
              </a:solidFill>
              <a:latin typeface="Candara" pitchFamily="34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3346511"/>
              </p:ext>
            </p:extLst>
          </p:nvPr>
        </p:nvGraphicFramePr>
        <p:xfrm>
          <a:off x="2996952" y="474740"/>
          <a:ext cx="3771800" cy="20299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42978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«лист клевера»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50758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01.36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.04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1,5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01.36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.05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01.36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1,5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119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01.36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.07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1,5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134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01.36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1,5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149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01.36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.09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164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7873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1,5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21" name="Прямая соединительная линия 20"/>
          <p:cNvCxnSpPr/>
          <p:nvPr/>
        </p:nvCxnSpPr>
        <p:spPr>
          <a:xfrm>
            <a:off x="2996952" y="2576736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2996952" y="4664968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2996952" y="6753200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Рисунок 2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539159">
            <a:off x="640000" y="1479367"/>
            <a:ext cx="1742342" cy="530077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79228">
            <a:off x="880759" y="3006812"/>
            <a:ext cx="1450902" cy="835100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759618">
            <a:off x="1482402" y="6747947"/>
            <a:ext cx="556280" cy="2098850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8538">
            <a:off x="643416" y="5377635"/>
            <a:ext cx="2140633" cy="54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76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2077311"/>
              </p:ext>
            </p:extLst>
          </p:nvPr>
        </p:nvGraphicFramePr>
        <p:xfrm>
          <a:off x="2996952" y="567316"/>
          <a:ext cx="3771800" cy="24414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42978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для остеосинтеза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диафизарных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переломов бедренной кости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50758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  <a:endParaRPr lang="en-US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01.3140.06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5,2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01.3140.07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5,2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124</a:t>
                      </a: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01.3140.08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5,2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142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01.3140.09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5,2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160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01.3140.10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5,2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178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01.3140.11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5,2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11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196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01.3140.12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5,2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01.3140.13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5,2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232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01.3140.14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5,2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250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7873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5,2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7141180"/>
              </p:ext>
            </p:extLst>
          </p:nvPr>
        </p:nvGraphicFramePr>
        <p:xfrm>
          <a:off x="2996952" y="3060172"/>
          <a:ext cx="3771800" cy="18928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42978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Т-образная для остеосинтеза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диафизарных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переломов бедренной кости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50758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</a:p>
                  </a:txBody>
                  <a:tcPr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01.356.04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01.356.05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01.356.06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116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01.356.07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132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01.356.08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148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7873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2,0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6637404"/>
              </p:ext>
            </p:extLst>
          </p:nvPr>
        </p:nvGraphicFramePr>
        <p:xfrm>
          <a:off x="2996952" y="5004388"/>
          <a:ext cx="3771800" cy="18928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42978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Т-образная для остеосинтеза проксимального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метаэпифиза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большеберцовой кости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50758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</a:p>
                  </a:txBody>
                  <a:tcPr anchor="ctr"/>
                </a:tc>
              </a:tr>
              <a:tr h="89168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01.357.04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01.357.05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01.357.06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119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01.357.07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135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01.357.08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151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7873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2,0 - 2,5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45488"/>
            <a:ext cx="6858000" cy="56051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0688" y="9345488"/>
            <a:ext cx="6237312" cy="560512"/>
          </a:xfrm>
        </p:spPr>
        <p:txBody>
          <a:bodyPr>
            <a:normAutofit/>
          </a:bodyPr>
          <a:lstStyle/>
          <a:p>
            <a:pPr algn="l"/>
            <a: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OSTTITAN</a:t>
            </a:r>
            <a:b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</a:br>
            <a:r>
              <a:rPr lang="ru-RU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 </a:t>
            </a:r>
            <a:r>
              <a:rPr lang="en-US" sz="1200" dirty="0" err="1" smtClean="0">
                <a:solidFill>
                  <a:srgbClr val="464692"/>
                </a:solidFill>
                <a:latin typeface="Elephant" panose="02020904090505020303" pitchFamily="18" charset="0"/>
              </a:rPr>
              <a:t>implantate</a:t>
            </a:r>
            <a:endParaRPr lang="ru-RU" sz="1200" dirty="0">
              <a:solidFill>
                <a:srgbClr val="464692"/>
              </a:solidFill>
              <a:latin typeface="Candara" pitchFamily="34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6028514" y="9489504"/>
            <a:ext cx="829485" cy="3600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4</a:t>
            </a:r>
            <a:endParaRPr lang="ru-RU" sz="1600" dirty="0">
              <a:solidFill>
                <a:srgbClr val="464692"/>
              </a:solidFill>
              <a:latin typeface="Garamond" panose="02020404030301010803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60512"/>
          </a:xfrm>
          <a:prstGeom prst="rect">
            <a:avLst/>
          </a:prstGeom>
        </p:spPr>
      </p:pic>
      <p:sp>
        <p:nvSpPr>
          <p:cNvPr id="19" name="Заголовок 3"/>
          <p:cNvSpPr txBox="1">
            <a:spLocks/>
          </p:cNvSpPr>
          <p:nvPr/>
        </p:nvSpPr>
        <p:spPr>
          <a:xfrm>
            <a:off x="5200423" y="0"/>
            <a:ext cx="1656184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400" b="1" dirty="0">
              <a:solidFill>
                <a:srgbClr val="000099"/>
              </a:solidFill>
              <a:latin typeface="Candara" pitchFamily="34" charset="0"/>
            </a:endParaRPr>
          </a:p>
        </p:txBody>
      </p:sp>
      <p:sp>
        <p:nvSpPr>
          <p:cNvPr id="28" name="Заголовок 3"/>
          <p:cNvSpPr txBox="1">
            <a:spLocks/>
          </p:cNvSpPr>
          <p:nvPr/>
        </p:nvSpPr>
        <p:spPr>
          <a:xfrm>
            <a:off x="620688" y="-15552"/>
            <a:ext cx="6237312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Пластины</a:t>
            </a:r>
            <a:endParaRPr lang="ru-RU" sz="1800" dirty="0">
              <a:solidFill>
                <a:srgbClr val="464692"/>
              </a:solidFill>
              <a:latin typeface="Candara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996952" y="3080792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2996952" y="5025008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1233821"/>
              </p:ext>
            </p:extLst>
          </p:nvPr>
        </p:nvGraphicFramePr>
        <p:xfrm>
          <a:off x="2996952" y="6962316"/>
          <a:ext cx="3771800" cy="21671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42978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для остеосинтеза проксимального отдела </a:t>
                      </a:r>
                    </a:p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локтевой, лучевой и малоберцовых костей.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50758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  <a:endParaRPr lang="en-US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</a:p>
                  </a:txBody>
                  <a:tcPr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2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.04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71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2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.05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87</a:t>
                      </a: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2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2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.07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119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2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135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2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.09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151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2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167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7873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1,0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13" name="Прямая соединительная линия 12"/>
          <p:cNvCxnSpPr/>
          <p:nvPr/>
        </p:nvCxnSpPr>
        <p:spPr>
          <a:xfrm>
            <a:off x="2996952" y="6969224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41326">
            <a:off x="1355069" y="781846"/>
            <a:ext cx="594613" cy="204650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01218">
            <a:off x="608763" y="3708300"/>
            <a:ext cx="1731131" cy="41651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769955">
            <a:off x="1259797" y="4867710"/>
            <a:ext cx="658825" cy="183451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9432">
            <a:off x="566423" y="7760623"/>
            <a:ext cx="1998582" cy="30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226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202522"/>
              </p:ext>
            </p:extLst>
          </p:nvPr>
        </p:nvGraphicFramePr>
        <p:xfrm>
          <a:off x="2996952" y="488504"/>
          <a:ext cx="3771800" cy="16185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42978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-образная Тип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50758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левая</a:t>
                      </a:r>
                      <a:endParaRPr lang="en-US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правая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68548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01.3058.04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01.3058.04.4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01.3058.06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01.3058.06.6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116</a:t>
                      </a: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01.3058.08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01.3058.08.8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148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7873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2,0 - 2,5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9225426"/>
              </p:ext>
            </p:extLst>
          </p:nvPr>
        </p:nvGraphicFramePr>
        <p:xfrm>
          <a:off x="2996952" y="2144688"/>
          <a:ext cx="3771800" cy="16185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42978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-образная Тип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50758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левая</a:t>
                      </a:r>
                      <a:endParaRPr lang="en-US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правая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60.04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60.04.4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60.05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60.05.5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103</a:t>
                      </a: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60.06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60.06.6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119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7873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2,0 - 2,5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4673480"/>
              </p:ext>
            </p:extLst>
          </p:nvPr>
        </p:nvGraphicFramePr>
        <p:xfrm>
          <a:off x="2996952" y="3872880"/>
          <a:ext cx="3771800" cy="17556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42978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мыщелковая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 ограниченным </a:t>
                      </a:r>
                    </a:p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контактом для бедра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50758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левая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правая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</a:p>
                  </a:txBody>
                  <a:tcPr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01.42.06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01.42.06.6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01.42.08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01.42.08.8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01.42.10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01.42.10.10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6,0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119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01.42.12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01.42.12.12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135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7873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6,0 - 7,5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2162574"/>
              </p:ext>
            </p:extLst>
          </p:nvPr>
        </p:nvGraphicFramePr>
        <p:xfrm>
          <a:off x="2996952" y="5717612"/>
          <a:ext cx="3771800" cy="17556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42978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мыщелковая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 ограниченным </a:t>
                      </a:r>
                    </a:p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контактом для голени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50758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левая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правая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</a:p>
                  </a:txBody>
                  <a:tcPr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01.43.06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01.43.06.6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01.43.08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01.43.08.8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132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01.43.10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01.43.10.10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164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01.43.12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01.43.12.12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196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7873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4,5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45488"/>
            <a:ext cx="6858000" cy="56051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0688" y="9345488"/>
            <a:ext cx="6237312" cy="560512"/>
          </a:xfrm>
        </p:spPr>
        <p:txBody>
          <a:bodyPr>
            <a:normAutofit/>
          </a:bodyPr>
          <a:lstStyle/>
          <a:p>
            <a:pPr algn="l"/>
            <a: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OSTTITAN</a:t>
            </a:r>
            <a:b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</a:br>
            <a:r>
              <a:rPr lang="ru-RU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 </a:t>
            </a:r>
            <a:r>
              <a:rPr lang="en-US" sz="1200" dirty="0" err="1" smtClean="0">
                <a:solidFill>
                  <a:srgbClr val="464692"/>
                </a:solidFill>
                <a:latin typeface="Elephant" panose="02020904090505020303" pitchFamily="18" charset="0"/>
              </a:rPr>
              <a:t>implantate</a:t>
            </a:r>
            <a:endParaRPr lang="ru-RU" sz="1200" dirty="0">
              <a:solidFill>
                <a:srgbClr val="464692"/>
              </a:solidFill>
              <a:latin typeface="Candara" pitchFamily="34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6028514" y="9489504"/>
            <a:ext cx="829485" cy="3600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5</a:t>
            </a:r>
            <a:endParaRPr lang="ru-RU" sz="1600" dirty="0">
              <a:solidFill>
                <a:srgbClr val="464692"/>
              </a:solidFill>
              <a:latin typeface="Garamond" panose="02020404030301010803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60512"/>
          </a:xfrm>
          <a:prstGeom prst="rect">
            <a:avLst/>
          </a:prstGeom>
        </p:spPr>
      </p:pic>
      <p:sp>
        <p:nvSpPr>
          <p:cNvPr id="19" name="Заголовок 3"/>
          <p:cNvSpPr txBox="1">
            <a:spLocks/>
          </p:cNvSpPr>
          <p:nvPr/>
        </p:nvSpPr>
        <p:spPr>
          <a:xfrm>
            <a:off x="5200423" y="0"/>
            <a:ext cx="1656184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400" b="1" dirty="0">
              <a:solidFill>
                <a:srgbClr val="000099"/>
              </a:solidFill>
              <a:latin typeface="Candara" pitchFamily="34" charset="0"/>
            </a:endParaRPr>
          </a:p>
        </p:txBody>
      </p:sp>
      <p:sp>
        <p:nvSpPr>
          <p:cNvPr id="28" name="Заголовок 3"/>
          <p:cNvSpPr txBox="1">
            <a:spLocks/>
          </p:cNvSpPr>
          <p:nvPr/>
        </p:nvSpPr>
        <p:spPr>
          <a:xfrm>
            <a:off x="620688" y="-15552"/>
            <a:ext cx="6237312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Пластины</a:t>
            </a:r>
            <a:endParaRPr lang="ru-RU" sz="1800" dirty="0">
              <a:solidFill>
                <a:srgbClr val="464692"/>
              </a:solidFill>
              <a:latin typeface="Candara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996952" y="2216696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2996952" y="3872880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2098323"/>
              </p:ext>
            </p:extLst>
          </p:nvPr>
        </p:nvGraphicFramePr>
        <p:xfrm>
          <a:off x="2996953" y="7473280"/>
          <a:ext cx="3816423" cy="17556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5657"/>
                <a:gridCol w="940408"/>
                <a:gridCol w="624352"/>
                <a:gridCol w="747934"/>
                <a:gridCol w="648072"/>
              </a:tblGrid>
              <a:tr h="42978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для остеосинтеза дистального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метаэпифиза</a:t>
                      </a:r>
                      <a:endParaRPr lang="ru-RU" sz="10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лучевой кости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50758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левая</a:t>
                      </a:r>
                      <a:endParaRPr lang="en-US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правая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Ширина,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</a:p>
                  </a:txBody>
                  <a:tcPr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01.1621.63.26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01.1621.63.26.1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01.1621.63.29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01.1621.63.29.2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63</a:t>
                      </a: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01.1621.63.32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01.1621.63.32.3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7873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пластины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– 46,0 – 81,0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кол-во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– 3 – 5 </a:t>
                      </a:r>
                      <a:r>
                        <a:rPr lang="ru-RU" sz="900" dirty="0" err="1" smtClean="0">
                          <a:latin typeface="+mn-lt"/>
                          <a:cs typeface="Times New Roman" pitchFamily="18" charset="0"/>
                        </a:rPr>
                        <a:t>шт</a:t>
                      </a: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13" name="Прямая соединительная линия 12"/>
          <p:cNvCxnSpPr/>
          <p:nvPr/>
        </p:nvCxnSpPr>
        <p:spPr>
          <a:xfrm>
            <a:off x="2996952" y="5745088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17687">
            <a:off x="1183967" y="497453"/>
            <a:ext cx="838035" cy="18365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19319">
            <a:off x="1216349" y="1966927"/>
            <a:ext cx="843196" cy="192988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62817">
            <a:off x="587209" y="4429373"/>
            <a:ext cx="2084361" cy="52633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459315">
            <a:off x="627059" y="6296983"/>
            <a:ext cx="2004660" cy="52273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4077">
            <a:off x="817985" y="8030911"/>
            <a:ext cx="1714176" cy="734373"/>
          </a:xfrm>
          <a:prstGeom prst="rect">
            <a:avLst/>
          </a:prstGeom>
        </p:spPr>
      </p:pic>
      <p:cxnSp>
        <p:nvCxnSpPr>
          <p:cNvPr id="25" name="Прямая соединительная линия 24"/>
          <p:cNvCxnSpPr/>
          <p:nvPr/>
        </p:nvCxnSpPr>
        <p:spPr>
          <a:xfrm>
            <a:off x="2995648" y="7545288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85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4909288"/>
              </p:ext>
            </p:extLst>
          </p:nvPr>
        </p:nvGraphicFramePr>
        <p:xfrm>
          <a:off x="2996952" y="488502"/>
          <a:ext cx="3771800" cy="2247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реконструкционная с угловой стабильностью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38296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01.07.06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01.07.08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113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01.07.10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141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14607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01.07.12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169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4945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01.07.14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197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28319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01.07.16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225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2,0 -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,5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292410"/>
              </p:ext>
            </p:extLst>
          </p:nvPr>
        </p:nvGraphicFramePr>
        <p:xfrm>
          <a:off x="2996952" y="2837292"/>
          <a:ext cx="3771800" cy="17556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42978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прямая малая с угловой стабильностью для остеосинтеза костей предплечья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50758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</a:p>
                  </a:txBody>
                  <a:tcPr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01.06.06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01.06.08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01.06.10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132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01.06.12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156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7873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2,5 - 4,5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8068117"/>
              </p:ext>
            </p:extLst>
          </p:nvPr>
        </p:nvGraphicFramePr>
        <p:xfrm>
          <a:off x="2995648" y="6770320"/>
          <a:ext cx="3771800" cy="1783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42978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«лист клевера» с угловой стабильностью для остеосинтеза дистального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метаэпифиза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большеберцовой кости (пилона)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50758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</a:p>
                  </a:txBody>
                  <a:tcPr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01.48.04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01.48.06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144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01.48.08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179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01.48.10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215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7873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3,5 - 5,2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45488"/>
            <a:ext cx="6858000" cy="56051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0688" y="9345488"/>
            <a:ext cx="6237312" cy="560512"/>
          </a:xfrm>
        </p:spPr>
        <p:txBody>
          <a:bodyPr>
            <a:normAutofit/>
          </a:bodyPr>
          <a:lstStyle/>
          <a:p>
            <a:pPr algn="l"/>
            <a: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OSTTITAN</a:t>
            </a:r>
            <a:b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</a:br>
            <a:r>
              <a:rPr lang="ru-RU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 </a:t>
            </a:r>
            <a:r>
              <a:rPr lang="en-US" sz="1200" dirty="0" err="1" smtClean="0">
                <a:solidFill>
                  <a:srgbClr val="464692"/>
                </a:solidFill>
                <a:latin typeface="Elephant" panose="02020904090505020303" pitchFamily="18" charset="0"/>
              </a:rPr>
              <a:t>implantate</a:t>
            </a:r>
            <a:endParaRPr lang="ru-RU" sz="1200" dirty="0">
              <a:solidFill>
                <a:srgbClr val="464692"/>
              </a:solidFill>
              <a:latin typeface="Candara" pitchFamily="34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6028514" y="9489504"/>
            <a:ext cx="829485" cy="3600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6</a:t>
            </a:r>
            <a:endParaRPr lang="ru-RU" sz="1600" dirty="0">
              <a:solidFill>
                <a:srgbClr val="464692"/>
              </a:solidFill>
              <a:latin typeface="Garamond" panose="02020404030301010803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60512"/>
          </a:xfrm>
          <a:prstGeom prst="rect">
            <a:avLst/>
          </a:prstGeom>
        </p:spPr>
      </p:pic>
      <p:sp>
        <p:nvSpPr>
          <p:cNvPr id="19" name="Заголовок 3"/>
          <p:cNvSpPr txBox="1">
            <a:spLocks/>
          </p:cNvSpPr>
          <p:nvPr/>
        </p:nvSpPr>
        <p:spPr>
          <a:xfrm>
            <a:off x="5200423" y="0"/>
            <a:ext cx="1656184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400" b="1" dirty="0">
              <a:solidFill>
                <a:srgbClr val="000099"/>
              </a:solidFill>
              <a:latin typeface="Candara" pitchFamily="34" charset="0"/>
            </a:endParaRPr>
          </a:p>
        </p:txBody>
      </p:sp>
      <p:sp>
        <p:nvSpPr>
          <p:cNvPr id="28" name="Заголовок 3"/>
          <p:cNvSpPr txBox="1">
            <a:spLocks/>
          </p:cNvSpPr>
          <p:nvPr/>
        </p:nvSpPr>
        <p:spPr>
          <a:xfrm>
            <a:off x="620688" y="-15552"/>
            <a:ext cx="6237312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Пластины </a:t>
            </a:r>
            <a:r>
              <a:rPr lang="ru-RU" sz="1800" dirty="0">
                <a:solidFill>
                  <a:srgbClr val="464692"/>
                </a:solidFill>
                <a:latin typeface="Elephant" panose="02020904090505020303" pitchFamily="18" charset="0"/>
              </a:rPr>
              <a:t>с угловой стабильностью</a:t>
            </a:r>
            <a:endParaRPr lang="ru-RU" sz="1800" dirty="0">
              <a:solidFill>
                <a:srgbClr val="464692"/>
              </a:solidFill>
              <a:latin typeface="Candara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409236"/>
              </p:ext>
            </p:extLst>
          </p:nvPr>
        </p:nvGraphicFramePr>
        <p:xfrm>
          <a:off x="2996952" y="4716356"/>
          <a:ext cx="3771800" cy="18928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42978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Т-образная для шейки плеча</a:t>
                      </a:r>
                    </a:p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 угловой стабильностью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50758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</a:p>
                  </a:txBody>
                  <a:tcPr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01.14.04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01.14.06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3,0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97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01.14.08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3,0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121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01.14.10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3,0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145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01.14.12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169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7873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3,0 - 4,5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10" name="Прямая соединительная линия 9"/>
          <p:cNvCxnSpPr/>
          <p:nvPr/>
        </p:nvCxnSpPr>
        <p:spPr>
          <a:xfrm>
            <a:off x="2996952" y="2720752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2996952" y="4664968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996952" y="6681192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549990">
            <a:off x="613728" y="1577415"/>
            <a:ext cx="1892842" cy="20764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265" flipV="1">
            <a:off x="602384" y="3515134"/>
            <a:ext cx="1978119" cy="22867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9163" flipV="1">
            <a:off x="581976" y="7502945"/>
            <a:ext cx="2298997" cy="491212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789058">
            <a:off x="595547" y="5330778"/>
            <a:ext cx="2042090" cy="515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69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979843"/>
              </p:ext>
            </p:extLst>
          </p:nvPr>
        </p:nvGraphicFramePr>
        <p:xfrm>
          <a:off x="2996952" y="590674"/>
          <a:ext cx="3771800" cy="26577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прямая узкая комбинированная с угловой стабильностью для остеосинтеза</a:t>
                      </a:r>
                      <a:b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большеберцовой кости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01.29.08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119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01.29.09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137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01.29.10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155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14607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01.29.11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11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173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4945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01.29.12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191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28319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01.29.13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209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28319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01.29.14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227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28319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01.29.15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245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28319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01.29.16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263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3,5 -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4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,5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0455448"/>
              </p:ext>
            </p:extLst>
          </p:nvPr>
        </p:nvGraphicFramePr>
        <p:xfrm>
          <a:off x="2996952" y="3241928"/>
          <a:ext cx="3771800" cy="1920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42978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прямая узкая с угловой стабильностью для</a:t>
                      </a:r>
                    </a:p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остеосинтеза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диафизарных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переломов большеберцовой</a:t>
                      </a:r>
                    </a:p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кости и плеча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50758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</a:p>
                  </a:txBody>
                  <a:tcPr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01.28.06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01.28.08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162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01.28.10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202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01.28.12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242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01.28.14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282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7873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4,0 - 5,2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7188647"/>
              </p:ext>
            </p:extLst>
          </p:nvPr>
        </p:nvGraphicFramePr>
        <p:xfrm>
          <a:off x="2995648" y="7185248"/>
          <a:ext cx="3771800" cy="1920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42978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мыщелковая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медиальная для голени с угловой стабильностью для остеосинтеза дистального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метаэпифиза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большеберцовой кости (пилона)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50758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левая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правая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</a:p>
                  </a:txBody>
                  <a:tcPr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01.45.04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01.45.04.4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134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01.45.06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01.45.06.6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170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01.45.08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01.45.08.8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01.45.10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01.45.10.10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242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01.45.12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01.45.12.12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278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7873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3,5 - 5,2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45488"/>
            <a:ext cx="6858000" cy="56051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0688" y="9345488"/>
            <a:ext cx="6237312" cy="560512"/>
          </a:xfrm>
        </p:spPr>
        <p:txBody>
          <a:bodyPr>
            <a:normAutofit/>
          </a:bodyPr>
          <a:lstStyle/>
          <a:p>
            <a:pPr algn="l"/>
            <a: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OSTTITAN</a:t>
            </a:r>
            <a:b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</a:br>
            <a:r>
              <a:rPr lang="ru-RU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 </a:t>
            </a:r>
            <a:r>
              <a:rPr lang="en-US" sz="1200" dirty="0" err="1" smtClean="0">
                <a:solidFill>
                  <a:srgbClr val="464692"/>
                </a:solidFill>
                <a:latin typeface="Elephant" panose="02020904090505020303" pitchFamily="18" charset="0"/>
              </a:rPr>
              <a:t>implantate</a:t>
            </a:r>
            <a:endParaRPr lang="ru-RU" sz="1200" dirty="0">
              <a:solidFill>
                <a:srgbClr val="464692"/>
              </a:solidFill>
              <a:latin typeface="Candara" pitchFamily="34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6028514" y="9489504"/>
            <a:ext cx="829485" cy="3600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7</a:t>
            </a:r>
            <a:endParaRPr lang="ru-RU" sz="1600" dirty="0">
              <a:solidFill>
                <a:srgbClr val="464692"/>
              </a:solidFill>
              <a:latin typeface="Garamond" panose="02020404030301010803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60512"/>
          </a:xfrm>
          <a:prstGeom prst="rect">
            <a:avLst/>
          </a:prstGeom>
        </p:spPr>
      </p:pic>
      <p:sp>
        <p:nvSpPr>
          <p:cNvPr id="19" name="Заголовок 3"/>
          <p:cNvSpPr txBox="1">
            <a:spLocks/>
          </p:cNvSpPr>
          <p:nvPr/>
        </p:nvSpPr>
        <p:spPr>
          <a:xfrm>
            <a:off x="5200423" y="0"/>
            <a:ext cx="1656184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400" b="1" dirty="0">
              <a:solidFill>
                <a:srgbClr val="000099"/>
              </a:solidFill>
              <a:latin typeface="Candara" pitchFamily="34" charset="0"/>
            </a:endParaRPr>
          </a:p>
        </p:txBody>
      </p:sp>
      <p:sp>
        <p:nvSpPr>
          <p:cNvPr id="28" name="Заголовок 3"/>
          <p:cNvSpPr txBox="1">
            <a:spLocks/>
          </p:cNvSpPr>
          <p:nvPr/>
        </p:nvSpPr>
        <p:spPr>
          <a:xfrm>
            <a:off x="620688" y="-15552"/>
            <a:ext cx="6237312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Пластины </a:t>
            </a:r>
            <a:r>
              <a:rPr lang="ru-RU" sz="1800" dirty="0">
                <a:solidFill>
                  <a:srgbClr val="464692"/>
                </a:solidFill>
                <a:latin typeface="Elephant" panose="02020904090505020303" pitchFamily="18" charset="0"/>
              </a:rPr>
              <a:t>с угловой стабильностью</a:t>
            </a:r>
            <a:endParaRPr lang="ru-RU" sz="1800" dirty="0">
              <a:solidFill>
                <a:srgbClr val="464692"/>
              </a:solidFill>
              <a:latin typeface="Candara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7108633"/>
              </p:ext>
            </p:extLst>
          </p:nvPr>
        </p:nvGraphicFramePr>
        <p:xfrm>
          <a:off x="2996952" y="5265008"/>
          <a:ext cx="3771800" cy="1783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42978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опорная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мыщелковая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для голени с угловой стабильностью для остеосинтеза</a:t>
                      </a:r>
                      <a:b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проксимального отдела берцовой кости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50758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левая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err="1" smtClean="0">
                          <a:latin typeface="+mn-lt"/>
                          <a:cs typeface="Times New Roman" pitchFamily="18" charset="0"/>
                        </a:rPr>
                        <a:t>Арткул</a:t>
                      </a: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правая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</a:p>
                  </a:txBody>
                  <a:tcPr anchor="ctr"/>
                </a:tc>
              </a:tr>
              <a:tr h="89168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01.44.06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01.44.06.6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167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01.44.08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01.44.08.8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207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01.44.10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01.44.10.10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247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01.44.12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01.44.12.12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287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7873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4,0 - 5,2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10" name="Прямая соединительная линия 9"/>
          <p:cNvCxnSpPr/>
          <p:nvPr/>
        </p:nvCxnSpPr>
        <p:spPr>
          <a:xfrm>
            <a:off x="2996952" y="3224808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2996952" y="7113240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40483">
            <a:off x="577150" y="1768997"/>
            <a:ext cx="2126478" cy="280476"/>
          </a:xfrm>
          <a:prstGeom prst="rect">
            <a:avLst/>
          </a:prstGeom>
        </p:spPr>
      </p:pic>
      <p:cxnSp>
        <p:nvCxnSpPr>
          <p:cNvPr id="18" name="Прямая соединительная линия 17"/>
          <p:cNvCxnSpPr/>
          <p:nvPr/>
        </p:nvCxnSpPr>
        <p:spPr>
          <a:xfrm>
            <a:off x="2996952" y="5241032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1383" flipV="1">
            <a:off x="617455" y="4002577"/>
            <a:ext cx="2143352" cy="25541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583496">
            <a:off x="667173" y="5890288"/>
            <a:ext cx="2157577" cy="45085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06696">
            <a:off x="1541333" y="6785343"/>
            <a:ext cx="630028" cy="251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49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0990139"/>
              </p:ext>
            </p:extLst>
          </p:nvPr>
        </p:nvGraphicFramePr>
        <p:xfrm>
          <a:off x="2996952" y="590674"/>
          <a:ext cx="3771800" cy="18347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с угловой стабильностью для дистального</a:t>
                      </a:r>
                    </a:p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отдела лучевой кости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левая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правая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01.41.03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01.41.03.3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01.41.04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01.41.04.4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69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01.41.05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01.41.05.5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1,5 -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,5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3640713"/>
              </p:ext>
            </p:extLst>
          </p:nvPr>
        </p:nvGraphicFramePr>
        <p:xfrm>
          <a:off x="2996952" y="2326163"/>
          <a:ext cx="3771800" cy="2685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394589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прямая узкая с угловой стабильностью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01.3158.06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120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01.3158.07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138</a:t>
                      </a: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01.3158.08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156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01.3158.09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174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01.3158.10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192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01.3158.11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11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210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01.3158.12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228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01.3158.14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264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01.3158.16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300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01.3158.18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336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,5 -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628135"/>
              </p:ext>
            </p:extLst>
          </p:nvPr>
        </p:nvGraphicFramePr>
        <p:xfrm>
          <a:off x="2996952" y="7473280"/>
          <a:ext cx="3771800" cy="1862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394589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Т-образная для плечевой кости с угловой стабильностью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403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.0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93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403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.0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125</a:t>
                      </a: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403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.0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157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403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189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,5 -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45488"/>
            <a:ext cx="6858000" cy="56051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0688" y="9345488"/>
            <a:ext cx="6237312" cy="560512"/>
          </a:xfrm>
        </p:spPr>
        <p:txBody>
          <a:bodyPr>
            <a:normAutofit/>
          </a:bodyPr>
          <a:lstStyle/>
          <a:p>
            <a:pPr algn="l"/>
            <a: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OSTTITAN</a:t>
            </a:r>
            <a:b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</a:br>
            <a:r>
              <a:rPr lang="ru-RU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 </a:t>
            </a:r>
            <a:r>
              <a:rPr lang="en-US" sz="1200" dirty="0" err="1" smtClean="0">
                <a:solidFill>
                  <a:srgbClr val="464692"/>
                </a:solidFill>
                <a:latin typeface="Elephant" panose="02020904090505020303" pitchFamily="18" charset="0"/>
              </a:rPr>
              <a:t>implantate</a:t>
            </a:r>
            <a:endParaRPr lang="ru-RU" sz="1200" dirty="0">
              <a:solidFill>
                <a:srgbClr val="464692"/>
              </a:solidFill>
              <a:latin typeface="Candara" pitchFamily="34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6028514" y="9489504"/>
            <a:ext cx="829485" cy="3600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8</a:t>
            </a:r>
            <a:endParaRPr lang="ru-RU" sz="1600" dirty="0">
              <a:solidFill>
                <a:srgbClr val="464692"/>
              </a:solidFill>
              <a:latin typeface="Garamond" panose="02020404030301010803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60512"/>
          </a:xfrm>
          <a:prstGeom prst="rect">
            <a:avLst/>
          </a:prstGeom>
        </p:spPr>
      </p:pic>
      <p:sp>
        <p:nvSpPr>
          <p:cNvPr id="19" name="Заголовок 3"/>
          <p:cNvSpPr txBox="1">
            <a:spLocks/>
          </p:cNvSpPr>
          <p:nvPr/>
        </p:nvSpPr>
        <p:spPr>
          <a:xfrm>
            <a:off x="5200423" y="0"/>
            <a:ext cx="1656184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400" b="1" dirty="0">
              <a:solidFill>
                <a:srgbClr val="000099"/>
              </a:solidFill>
              <a:latin typeface="Candara" pitchFamily="34" charset="0"/>
            </a:endParaRPr>
          </a:p>
        </p:txBody>
      </p:sp>
      <p:sp>
        <p:nvSpPr>
          <p:cNvPr id="28" name="Заголовок 3"/>
          <p:cNvSpPr txBox="1">
            <a:spLocks/>
          </p:cNvSpPr>
          <p:nvPr/>
        </p:nvSpPr>
        <p:spPr>
          <a:xfrm>
            <a:off x="620688" y="-15552"/>
            <a:ext cx="6237312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Пластины </a:t>
            </a:r>
            <a:r>
              <a:rPr lang="ru-RU" sz="1800" dirty="0">
                <a:solidFill>
                  <a:srgbClr val="464692"/>
                </a:solidFill>
                <a:latin typeface="Elephant" panose="02020904090505020303" pitchFamily="18" charset="0"/>
              </a:rPr>
              <a:t>с угловой стабильностью</a:t>
            </a:r>
            <a:endParaRPr lang="ru-RU" sz="1800" dirty="0">
              <a:solidFill>
                <a:srgbClr val="464692"/>
              </a:solidFill>
              <a:latin typeface="Candara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6686042"/>
              </p:ext>
            </p:extLst>
          </p:nvPr>
        </p:nvGraphicFramePr>
        <p:xfrm>
          <a:off x="2996952" y="4931896"/>
          <a:ext cx="3771800" cy="2685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394589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прямая широкая с угловой стабильностью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60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120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60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.07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138</a:t>
                      </a: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60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156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60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.09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174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60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192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60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.11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11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210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60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228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60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264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60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.16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300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01.31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60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.18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336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,5 -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10" name="Прямая соединительная линия 9"/>
          <p:cNvCxnSpPr/>
          <p:nvPr/>
        </p:nvCxnSpPr>
        <p:spPr>
          <a:xfrm>
            <a:off x="2996952" y="2360712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996952" y="4953000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996952" y="7545288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502741">
            <a:off x="705781" y="1227337"/>
            <a:ext cx="1811472" cy="61018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711522" flipV="1">
            <a:off x="567806" y="3457353"/>
            <a:ext cx="1954856" cy="15807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1577">
            <a:off x="570142" y="6070609"/>
            <a:ext cx="1953750" cy="18462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11877">
            <a:off x="1335634" y="7319285"/>
            <a:ext cx="491424" cy="1841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79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8979547"/>
              </p:ext>
            </p:extLst>
          </p:nvPr>
        </p:nvGraphicFramePr>
        <p:xfrm>
          <a:off x="2996952" y="2182147"/>
          <a:ext cx="3771800" cy="18347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792088"/>
                <a:gridCol w="531440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большеберцовая дистальная медиальная с угловой стабильностью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Левая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правая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01.40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.2.04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01.40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.2.04.4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01.40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.2.06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01.40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.2.06.6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130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01.40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.2.08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01.40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.2.08.8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158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3,5 -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4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,5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29" name="Таблица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933072"/>
              </p:ext>
            </p:extLst>
          </p:nvPr>
        </p:nvGraphicFramePr>
        <p:xfrm>
          <a:off x="2996952" y="563424"/>
          <a:ext cx="3771800" cy="1725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394589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большеберцовая дистальная медиальная с угловой стабильностью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(пилон)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01.40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.1.05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135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01.40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.1.07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165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01.40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.1.09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195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2,5 -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,5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45488"/>
            <a:ext cx="6858000" cy="56051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0688" y="9345488"/>
            <a:ext cx="6237312" cy="560512"/>
          </a:xfrm>
        </p:spPr>
        <p:txBody>
          <a:bodyPr>
            <a:normAutofit/>
          </a:bodyPr>
          <a:lstStyle/>
          <a:p>
            <a:pPr algn="l"/>
            <a: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OSTTITAN</a:t>
            </a:r>
            <a:b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</a:br>
            <a:r>
              <a:rPr lang="ru-RU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 </a:t>
            </a:r>
            <a:r>
              <a:rPr lang="en-US" sz="1200" dirty="0" err="1" smtClean="0">
                <a:solidFill>
                  <a:srgbClr val="464692"/>
                </a:solidFill>
                <a:latin typeface="Elephant" panose="02020904090505020303" pitchFamily="18" charset="0"/>
              </a:rPr>
              <a:t>implantate</a:t>
            </a:r>
            <a:endParaRPr lang="ru-RU" sz="1200" dirty="0">
              <a:solidFill>
                <a:srgbClr val="464692"/>
              </a:solidFill>
              <a:latin typeface="Candara" pitchFamily="34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6028514" y="9489504"/>
            <a:ext cx="829485" cy="3600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9</a:t>
            </a:r>
            <a:endParaRPr lang="ru-RU" sz="1600" dirty="0">
              <a:solidFill>
                <a:srgbClr val="464692"/>
              </a:solidFill>
              <a:latin typeface="Garamond" panose="02020404030301010803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60512"/>
          </a:xfrm>
          <a:prstGeom prst="rect">
            <a:avLst/>
          </a:prstGeom>
        </p:spPr>
      </p:pic>
      <p:sp>
        <p:nvSpPr>
          <p:cNvPr id="19" name="Заголовок 3"/>
          <p:cNvSpPr txBox="1">
            <a:spLocks/>
          </p:cNvSpPr>
          <p:nvPr/>
        </p:nvSpPr>
        <p:spPr>
          <a:xfrm>
            <a:off x="5200423" y="0"/>
            <a:ext cx="1656184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400" b="1" dirty="0">
              <a:solidFill>
                <a:srgbClr val="000099"/>
              </a:solidFill>
              <a:latin typeface="Candara" pitchFamily="34" charset="0"/>
            </a:endParaRPr>
          </a:p>
        </p:txBody>
      </p:sp>
      <p:sp>
        <p:nvSpPr>
          <p:cNvPr id="28" name="Заголовок 3"/>
          <p:cNvSpPr txBox="1">
            <a:spLocks/>
          </p:cNvSpPr>
          <p:nvPr/>
        </p:nvSpPr>
        <p:spPr>
          <a:xfrm>
            <a:off x="620688" y="-15552"/>
            <a:ext cx="6237312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Пластины с угловой стабильностью</a:t>
            </a:r>
            <a:endParaRPr lang="ru-RU" sz="1800" dirty="0">
              <a:solidFill>
                <a:srgbClr val="464692"/>
              </a:solidFill>
              <a:latin typeface="Candara" pitchFamily="34" charset="0"/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332065"/>
              </p:ext>
            </p:extLst>
          </p:nvPr>
        </p:nvGraphicFramePr>
        <p:xfrm>
          <a:off x="2996952" y="7473280"/>
          <a:ext cx="3771800" cy="1999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4096"/>
                <a:gridCol w="864096"/>
                <a:gridCol w="720080"/>
                <a:gridCol w="792088"/>
                <a:gridCol w="531440"/>
              </a:tblGrid>
              <a:tr h="394589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мыщелковая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для большеберцовой кости с угловой стабильностью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левая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правая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01.40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2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.04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01.40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2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.04.4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01.40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2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01.40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2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.06.6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164</a:t>
                      </a: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01.40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2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01.40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2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.08.8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206</a:t>
                      </a: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01.40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2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01.40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2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.10.10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248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01.40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2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01.40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2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.12.12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290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4,0 -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5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,5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5754086"/>
              </p:ext>
            </p:extLst>
          </p:nvPr>
        </p:nvGraphicFramePr>
        <p:xfrm>
          <a:off x="2996952" y="5673080"/>
          <a:ext cx="3771800" cy="1862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792088"/>
                <a:gridCol w="531440"/>
              </a:tblGrid>
              <a:tr h="394589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мыщелковая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для бедренной кости с угловой стабильностью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левая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правая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01.401.06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01.401.06.6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195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01.401.08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01.401.08.8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5,0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235</a:t>
                      </a: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01.401.10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01.401.10.10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5,0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275</a:t>
                      </a: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01.401.12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01.401.12.12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315</a:t>
                      </a: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5,0 -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7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,5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568981"/>
              </p:ext>
            </p:extLst>
          </p:nvPr>
        </p:nvGraphicFramePr>
        <p:xfrm>
          <a:off x="2996952" y="3995792"/>
          <a:ext cx="3771800" cy="1725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394589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ключичная с крючком с угловой стабильностью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левая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правая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01.40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.04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01.40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.04.4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01.40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01.40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.06.6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01.40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01.40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.08.8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2,5 -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,5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24" name="Прямая соединительная линия 23"/>
          <p:cNvCxnSpPr/>
          <p:nvPr/>
        </p:nvCxnSpPr>
        <p:spPr>
          <a:xfrm>
            <a:off x="2996952" y="2216696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2996952" y="4016896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2996952" y="5673080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Рисунок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52607">
            <a:off x="978893" y="761214"/>
            <a:ext cx="1628991" cy="139398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2420">
            <a:off x="731282" y="2861331"/>
            <a:ext cx="2187802" cy="865852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865933">
            <a:off x="770952" y="4591941"/>
            <a:ext cx="1951671" cy="556274"/>
          </a:xfrm>
          <a:prstGeom prst="rect">
            <a:avLst/>
          </a:prstGeom>
        </p:spPr>
      </p:pic>
      <p:cxnSp>
        <p:nvCxnSpPr>
          <p:cNvPr id="33" name="Прямая соединительная линия 32"/>
          <p:cNvCxnSpPr/>
          <p:nvPr/>
        </p:nvCxnSpPr>
        <p:spPr>
          <a:xfrm>
            <a:off x="2996952" y="7473280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Рисунок 33"/>
          <p:cNvPicPr>
            <a:picLocks noChangeAspect="1"/>
          </p:cNvPicPr>
          <p:nvPr/>
        </p:nvPicPr>
        <p:blipFill>
          <a:blip r:embed="rId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14985">
            <a:off x="642202" y="6497416"/>
            <a:ext cx="2175714" cy="387598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88135" flipV="1">
            <a:off x="675350" y="8057730"/>
            <a:ext cx="2097919" cy="497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78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45488"/>
            <a:ext cx="6858000" cy="56051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0688" y="9345488"/>
            <a:ext cx="6237312" cy="560512"/>
          </a:xfrm>
        </p:spPr>
        <p:txBody>
          <a:bodyPr>
            <a:normAutofit/>
          </a:bodyPr>
          <a:lstStyle/>
          <a:p>
            <a:pPr algn="l"/>
            <a: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OSTTITAN</a:t>
            </a:r>
            <a:b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</a:br>
            <a:r>
              <a:rPr lang="ru-RU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 </a:t>
            </a:r>
            <a:r>
              <a:rPr lang="en-US" sz="1200" dirty="0" err="1" smtClean="0">
                <a:solidFill>
                  <a:srgbClr val="464692"/>
                </a:solidFill>
                <a:latin typeface="Elephant" panose="02020904090505020303" pitchFamily="18" charset="0"/>
              </a:rPr>
              <a:t>implantate</a:t>
            </a:r>
            <a:endParaRPr lang="ru-RU" sz="1200" dirty="0">
              <a:solidFill>
                <a:srgbClr val="464692"/>
              </a:solidFill>
              <a:latin typeface="Candara" pitchFamily="34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6028514" y="9489504"/>
            <a:ext cx="829485" cy="3600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10</a:t>
            </a:r>
            <a:endParaRPr lang="ru-RU" sz="1600" dirty="0">
              <a:solidFill>
                <a:srgbClr val="464692"/>
              </a:solidFill>
              <a:latin typeface="Garamond" panose="02020404030301010803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60512"/>
          </a:xfrm>
          <a:prstGeom prst="rect">
            <a:avLst/>
          </a:prstGeom>
        </p:spPr>
      </p:pic>
      <p:sp>
        <p:nvSpPr>
          <p:cNvPr id="19" name="Заголовок 3"/>
          <p:cNvSpPr txBox="1">
            <a:spLocks/>
          </p:cNvSpPr>
          <p:nvPr/>
        </p:nvSpPr>
        <p:spPr>
          <a:xfrm>
            <a:off x="5200423" y="0"/>
            <a:ext cx="1656184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400" b="1" dirty="0">
              <a:solidFill>
                <a:srgbClr val="000099"/>
              </a:solidFill>
              <a:latin typeface="Candara" pitchFamily="34" charset="0"/>
            </a:endParaRPr>
          </a:p>
        </p:txBody>
      </p:sp>
      <p:sp>
        <p:nvSpPr>
          <p:cNvPr id="28" name="Заголовок 3"/>
          <p:cNvSpPr txBox="1">
            <a:spLocks/>
          </p:cNvSpPr>
          <p:nvPr/>
        </p:nvSpPr>
        <p:spPr>
          <a:xfrm>
            <a:off x="620688" y="-15552"/>
            <a:ext cx="6237312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Пластины </a:t>
            </a:r>
            <a:r>
              <a:rPr lang="ru-RU" sz="1800" dirty="0">
                <a:solidFill>
                  <a:srgbClr val="464692"/>
                </a:solidFill>
                <a:latin typeface="Elephant" panose="02020904090505020303" pitchFamily="18" charset="0"/>
              </a:rPr>
              <a:t>с угловой стабильностью</a:t>
            </a:r>
            <a:endParaRPr lang="ru-RU" sz="1800" dirty="0">
              <a:solidFill>
                <a:srgbClr val="464692"/>
              </a:solidFill>
              <a:latin typeface="Candara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038902"/>
              </p:ext>
            </p:extLst>
          </p:nvPr>
        </p:nvGraphicFramePr>
        <p:xfrm>
          <a:off x="2996952" y="632520"/>
          <a:ext cx="3771800" cy="26577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опорная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мыщелковая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для бедра с угловой стабильностью для остеосинтеза дистального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метаэпифиза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бедренной кости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левая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правая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01.46.06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01.46.06.6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170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01.46.07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01.46.07.7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190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01.46.08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01.46.08.8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14607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01.46.09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01.46.09.9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230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4945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01.46.10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01.46.10.10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250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28319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01.46.11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01.46.11.11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11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270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28319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01.46.12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01.46.12.12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290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28319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01.46.13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01.46.13.13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28319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01.46.14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01.46.14.14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330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3,5 -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4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,5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3052">
            <a:off x="569985" y="1633632"/>
            <a:ext cx="2382211" cy="288050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2996952" y="3266654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759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45488"/>
            <a:ext cx="6858000" cy="56051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0688" y="9345488"/>
            <a:ext cx="6237312" cy="560512"/>
          </a:xfrm>
        </p:spPr>
        <p:txBody>
          <a:bodyPr>
            <a:normAutofit/>
          </a:bodyPr>
          <a:lstStyle/>
          <a:p>
            <a:pPr algn="l"/>
            <a: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OSTTITAN</a:t>
            </a:r>
            <a:b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</a:br>
            <a:r>
              <a:rPr lang="ru-RU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 </a:t>
            </a:r>
            <a:r>
              <a:rPr lang="en-US" sz="1200" dirty="0" err="1" smtClean="0">
                <a:solidFill>
                  <a:srgbClr val="464692"/>
                </a:solidFill>
                <a:latin typeface="Elephant" panose="02020904090505020303" pitchFamily="18" charset="0"/>
              </a:rPr>
              <a:t>implantate</a:t>
            </a:r>
            <a:endParaRPr lang="ru-RU" sz="1200" dirty="0">
              <a:solidFill>
                <a:srgbClr val="464692"/>
              </a:solidFill>
              <a:latin typeface="Candara" pitchFamily="34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6028514" y="9489504"/>
            <a:ext cx="829485" cy="3600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11</a:t>
            </a:r>
            <a:endParaRPr lang="ru-RU" sz="1600" dirty="0">
              <a:solidFill>
                <a:srgbClr val="464692"/>
              </a:solidFill>
              <a:latin typeface="Garamond" panose="02020404030301010803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60512"/>
          </a:xfrm>
          <a:prstGeom prst="rect">
            <a:avLst/>
          </a:prstGeom>
        </p:spPr>
      </p:pic>
      <p:sp>
        <p:nvSpPr>
          <p:cNvPr id="19" name="Заголовок 3"/>
          <p:cNvSpPr txBox="1">
            <a:spLocks/>
          </p:cNvSpPr>
          <p:nvPr/>
        </p:nvSpPr>
        <p:spPr>
          <a:xfrm>
            <a:off x="5200423" y="0"/>
            <a:ext cx="1656184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400" b="1" dirty="0">
              <a:solidFill>
                <a:srgbClr val="000099"/>
              </a:solidFill>
              <a:latin typeface="Candara" pitchFamily="34" charset="0"/>
            </a:endParaRPr>
          </a:p>
        </p:txBody>
      </p:sp>
      <p:sp>
        <p:nvSpPr>
          <p:cNvPr id="28" name="Заголовок 3"/>
          <p:cNvSpPr txBox="1">
            <a:spLocks/>
          </p:cNvSpPr>
          <p:nvPr/>
        </p:nvSpPr>
        <p:spPr>
          <a:xfrm>
            <a:off x="620688" y="-15552"/>
            <a:ext cx="6237312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Пластины динамической системы</a:t>
            </a:r>
            <a:endParaRPr lang="ru-RU" sz="1800" dirty="0">
              <a:solidFill>
                <a:srgbClr val="464692"/>
              </a:solidFill>
              <a:latin typeface="Candara" pitchFamily="34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0708600"/>
              </p:ext>
            </p:extLst>
          </p:nvPr>
        </p:nvGraphicFramePr>
        <p:xfrm>
          <a:off x="2996952" y="660388"/>
          <a:ext cx="3771800" cy="23823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1008112"/>
                <a:gridCol w="360040"/>
                <a:gridCol w="936104"/>
                <a:gridCol w="531440"/>
              </a:tblGrid>
              <a:tr h="370669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бедренного винта 135ᴼ динамической </a:t>
                      </a:r>
                    </a:p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бедренной системы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4326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 =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25 мм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 =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38 мм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</a:p>
                  </a:txBody>
                  <a:tcPr anchor="ctr"/>
                </a:tc>
              </a:tr>
              <a:tr h="128723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01.350.25.2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01.350.38.2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28723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01.350.25.3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01.350.38.3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28723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01.350.25.4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01.350.38.4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28723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01.350.25.5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01.350.38.5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116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</a:tr>
              <a:tr h="128723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01.350.25.6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01.350.38.6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132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8723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01.350.25.7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01.350.38.7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148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8723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01.350.25.8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01.350.38.8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164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8723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01.350.25.10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01.350.38.10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196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8723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01.350.25.12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01.350.38.12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224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8723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01.350.25.14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01.350.38.14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260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8723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90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562112"/>
              </p:ext>
            </p:extLst>
          </p:nvPr>
        </p:nvGraphicFramePr>
        <p:xfrm>
          <a:off x="2995648" y="4866912"/>
          <a:ext cx="3771800" cy="18763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42978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Пластина-накладка вертельная для динамической </a:t>
                      </a:r>
                      <a:endParaRPr lang="en-US" sz="10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бедренной системы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50758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</a:p>
                  </a:txBody>
                  <a:tcPr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01.1941.04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01.1941.06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96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01.1941.08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136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01.1941.10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176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01.1941.12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216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1534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7873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56056"/>
              </p:ext>
            </p:extLst>
          </p:nvPr>
        </p:nvGraphicFramePr>
        <p:xfrm>
          <a:off x="2995648" y="3108659"/>
          <a:ext cx="3771800" cy="16965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1008112"/>
                <a:gridCol w="360040"/>
                <a:gridCol w="936104"/>
                <a:gridCol w="531440"/>
              </a:tblGrid>
              <a:tr h="370669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мыщелкового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винта 95ᴼ динамической </a:t>
                      </a:r>
                    </a:p>
                    <a:p>
                      <a:pPr algn="ctr"/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мыщелковой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системы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34326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</a:p>
                  </a:txBody>
                  <a:tcPr anchor="ctr"/>
                </a:tc>
              </a:tr>
              <a:tr h="128723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01.351.06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118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B>
                      <a:noFill/>
                    </a:lnB>
                  </a:tcPr>
                </a:tc>
              </a:tr>
              <a:tr h="128723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01.351.08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150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8723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01.351.10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182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8723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01.351.12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8723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01.351.14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246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8723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090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31964">
            <a:off x="1017124" y="1025693"/>
            <a:ext cx="1642914" cy="173653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11749">
            <a:off x="1383055" y="3032794"/>
            <a:ext cx="637112" cy="223568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719059" flipV="1">
            <a:off x="699472" y="5555474"/>
            <a:ext cx="2099612" cy="391536"/>
          </a:xfrm>
          <a:prstGeom prst="rect">
            <a:avLst/>
          </a:prstGeom>
        </p:spPr>
      </p:pic>
      <p:cxnSp>
        <p:nvCxnSpPr>
          <p:cNvPr id="21" name="Прямая соединительная линия 20"/>
          <p:cNvCxnSpPr/>
          <p:nvPr/>
        </p:nvCxnSpPr>
        <p:spPr>
          <a:xfrm>
            <a:off x="2996952" y="3080792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2996952" y="4880992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2996952" y="6681192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462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Таблица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262831"/>
              </p:ext>
            </p:extLst>
          </p:nvPr>
        </p:nvGraphicFramePr>
        <p:xfrm>
          <a:off x="2996952" y="2182147"/>
          <a:ext cx="3771800" cy="18347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792088"/>
                <a:gridCol w="531440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прямая тип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01.3.02.02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01.3.02.04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01.3.02.06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-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32" name="Таблица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955366"/>
              </p:ext>
            </p:extLst>
          </p:nvPr>
        </p:nvGraphicFramePr>
        <p:xfrm>
          <a:off x="2996952" y="563424"/>
          <a:ext cx="3771800" cy="1725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394589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прямая тип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01.3.01.04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01.3.01.06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01.3.01.08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-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45488"/>
            <a:ext cx="6858000" cy="56051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0688" y="9345488"/>
            <a:ext cx="6237312" cy="560512"/>
          </a:xfrm>
        </p:spPr>
        <p:txBody>
          <a:bodyPr>
            <a:normAutofit/>
          </a:bodyPr>
          <a:lstStyle/>
          <a:p>
            <a:pPr algn="l"/>
            <a: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OSTTITAN</a:t>
            </a:r>
            <a:b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</a:br>
            <a:r>
              <a:rPr lang="ru-RU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 </a:t>
            </a:r>
            <a:r>
              <a:rPr lang="en-US" sz="1200" dirty="0" err="1" smtClean="0">
                <a:solidFill>
                  <a:srgbClr val="464692"/>
                </a:solidFill>
                <a:latin typeface="Elephant" panose="02020904090505020303" pitchFamily="18" charset="0"/>
              </a:rPr>
              <a:t>implantate</a:t>
            </a:r>
            <a:endParaRPr lang="ru-RU" sz="1200" dirty="0">
              <a:solidFill>
                <a:srgbClr val="464692"/>
              </a:solidFill>
              <a:latin typeface="Candara" pitchFamily="34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6028514" y="9489504"/>
            <a:ext cx="829485" cy="3600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12</a:t>
            </a:r>
            <a:endParaRPr lang="ru-RU" sz="1600" dirty="0">
              <a:solidFill>
                <a:srgbClr val="464692"/>
              </a:solidFill>
              <a:latin typeface="Garamond" panose="02020404030301010803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60512"/>
          </a:xfrm>
          <a:prstGeom prst="rect">
            <a:avLst/>
          </a:prstGeom>
        </p:spPr>
      </p:pic>
      <p:sp>
        <p:nvSpPr>
          <p:cNvPr id="19" name="Заголовок 3"/>
          <p:cNvSpPr txBox="1">
            <a:spLocks/>
          </p:cNvSpPr>
          <p:nvPr/>
        </p:nvSpPr>
        <p:spPr>
          <a:xfrm>
            <a:off x="5200423" y="0"/>
            <a:ext cx="1656184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400" b="1" dirty="0">
              <a:solidFill>
                <a:srgbClr val="000099"/>
              </a:solidFill>
              <a:latin typeface="Candara" pitchFamily="34" charset="0"/>
            </a:endParaRPr>
          </a:p>
        </p:txBody>
      </p:sp>
      <p:sp>
        <p:nvSpPr>
          <p:cNvPr id="28" name="Заголовок 3"/>
          <p:cNvSpPr txBox="1">
            <a:spLocks/>
          </p:cNvSpPr>
          <p:nvPr/>
        </p:nvSpPr>
        <p:spPr>
          <a:xfrm>
            <a:off x="620688" y="-15552"/>
            <a:ext cx="6237312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Пластины </a:t>
            </a:r>
            <a:r>
              <a:rPr lang="ru-RU" sz="1800" dirty="0" err="1" smtClean="0">
                <a:solidFill>
                  <a:srgbClr val="464692"/>
                </a:solidFill>
                <a:latin typeface="Elephant" panose="02020904090505020303" pitchFamily="18" charset="0"/>
              </a:rPr>
              <a:t>члх</a:t>
            </a:r>
            <a:endParaRPr lang="ru-RU" sz="1800" dirty="0">
              <a:solidFill>
                <a:srgbClr val="464692"/>
              </a:solidFill>
              <a:latin typeface="Candara" pitchFamily="34" charset="0"/>
            </a:endParaRPr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2632067"/>
              </p:ext>
            </p:extLst>
          </p:nvPr>
        </p:nvGraphicFramePr>
        <p:xfrm>
          <a:off x="2996952" y="7473280"/>
          <a:ext cx="3771800" cy="1862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792088"/>
                <a:gridCol w="531440"/>
              </a:tblGrid>
              <a:tr h="394589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образная (тип 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левая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правая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01.3.05.04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01.3.05.04.4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01.3.05.05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01.3.05.05.5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01.3.05.06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01.3.05.06.6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01.3.05.08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01.3.05.08.8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-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Угол смещения 112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ᵒ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(01.3.06)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789591"/>
              </p:ext>
            </p:extLst>
          </p:nvPr>
        </p:nvGraphicFramePr>
        <p:xfrm>
          <a:off x="2996952" y="5673080"/>
          <a:ext cx="3771800" cy="1862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792088"/>
                <a:gridCol w="531440"/>
              </a:tblGrid>
              <a:tr h="394589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прямая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IV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левая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правая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01.3.04.025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01.3.04.025.25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3,0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01.3.04.027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01.3.04.027.27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3,0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01.3.04.030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01.3.04.030.30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3,0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01.3.04.032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01.3.04.032.32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3,0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-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2231969"/>
              </p:ext>
            </p:extLst>
          </p:nvPr>
        </p:nvGraphicFramePr>
        <p:xfrm>
          <a:off x="2996952" y="3995792"/>
          <a:ext cx="3771800" cy="1725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792088"/>
                <a:gridCol w="531440"/>
              </a:tblGrid>
              <a:tr h="394589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прямая 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левая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правая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01.3.03.012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01.3.03.012.12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3,0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01.3.03.015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01.3.03.015.15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3,0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01.3.03.018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01.3.03.018.18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3,0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-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27" name="Прямая соединительная линия 26"/>
          <p:cNvCxnSpPr/>
          <p:nvPr/>
        </p:nvCxnSpPr>
        <p:spPr>
          <a:xfrm>
            <a:off x="2996952" y="2216696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2996952" y="4016896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2996952" y="5673080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2996952" y="7473280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88" y="4863106"/>
            <a:ext cx="1934784" cy="521942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20" y="4623270"/>
            <a:ext cx="1600675" cy="545754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49" y="6583700"/>
            <a:ext cx="2149763" cy="507477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486" y="7883869"/>
            <a:ext cx="808922" cy="1245595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066" y="8337376"/>
            <a:ext cx="475808" cy="595961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974" y="8376155"/>
            <a:ext cx="658922" cy="82531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61801" y="1219750"/>
            <a:ext cx="1031095" cy="270355"/>
          </a:xfrm>
          <a:prstGeom prst="rect">
            <a:avLst/>
          </a:prstGeom>
        </p:spPr>
      </p:pic>
      <p:pic>
        <p:nvPicPr>
          <p:cNvPr id="2051" name="Picture 3" descr="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73364">
            <a:off x="1436110" y="2341366"/>
            <a:ext cx="900689" cy="1457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165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8120930"/>
              </p:ext>
            </p:extLst>
          </p:nvPr>
        </p:nvGraphicFramePr>
        <p:xfrm>
          <a:off x="2996952" y="2326165"/>
          <a:ext cx="3771800" cy="17627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792088"/>
                <a:gridCol w="531440"/>
              </a:tblGrid>
              <a:tr h="43204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Т-образная (тип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01.3.09.04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01.3.09.05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01.3.09.06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-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9875739"/>
              </p:ext>
            </p:extLst>
          </p:nvPr>
        </p:nvGraphicFramePr>
        <p:xfrm>
          <a:off x="2996952" y="563424"/>
          <a:ext cx="3771800" cy="1725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394589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образная (тип 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000" b="1" dirty="0" smtClean="0"/>
                    </a:p>
                    <a:p>
                      <a:pPr algn="ctr"/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  <a:endParaRPr lang="en-US" sz="900" dirty="0" smtClean="0">
                        <a:latin typeface="+mn-lt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левая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Правая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01.3.07.04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01.3.07.04.4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01.3.07.05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01.3.07.05.5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01.3.07.07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01.3.07.07.7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-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Угол смещения 112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ᵒ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(01.3.08)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29" name="Рисунок 2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28155" y="7532675"/>
            <a:ext cx="959213" cy="16583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45488"/>
            <a:ext cx="6858000" cy="56051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0688" y="9345488"/>
            <a:ext cx="6237312" cy="560512"/>
          </a:xfrm>
        </p:spPr>
        <p:txBody>
          <a:bodyPr>
            <a:normAutofit/>
          </a:bodyPr>
          <a:lstStyle/>
          <a:p>
            <a:pPr algn="l"/>
            <a: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OSTTITAN</a:t>
            </a:r>
            <a:b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</a:br>
            <a:r>
              <a:rPr lang="ru-RU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 </a:t>
            </a:r>
            <a:r>
              <a:rPr lang="en-US" sz="1200" dirty="0" err="1" smtClean="0">
                <a:solidFill>
                  <a:srgbClr val="464692"/>
                </a:solidFill>
                <a:latin typeface="Elephant" panose="02020904090505020303" pitchFamily="18" charset="0"/>
              </a:rPr>
              <a:t>implantate</a:t>
            </a:r>
            <a:endParaRPr lang="ru-RU" sz="1200" dirty="0">
              <a:solidFill>
                <a:srgbClr val="464692"/>
              </a:solidFill>
              <a:latin typeface="Candara" pitchFamily="34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6028514" y="9489504"/>
            <a:ext cx="829485" cy="3600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13</a:t>
            </a:r>
            <a:endParaRPr lang="ru-RU" sz="1600" dirty="0">
              <a:solidFill>
                <a:srgbClr val="464692"/>
              </a:solidFill>
              <a:latin typeface="Garamond" panose="02020404030301010803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60512"/>
          </a:xfrm>
          <a:prstGeom prst="rect">
            <a:avLst/>
          </a:prstGeom>
        </p:spPr>
      </p:pic>
      <p:sp>
        <p:nvSpPr>
          <p:cNvPr id="19" name="Заголовок 3"/>
          <p:cNvSpPr txBox="1">
            <a:spLocks/>
          </p:cNvSpPr>
          <p:nvPr/>
        </p:nvSpPr>
        <p:spPr>
          <a:xfrm>
            <a:off x="5200423" y="0"/>
            <a:ext cx="1656184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400" b="1" dirty="0">
              <a:solidFill>
                <a:srgbClr val="000099"/>
              </a:solidFill>
              <a:latin typeface="Candara" pitchFamily="34" charset="0"/>
            </a:endParaRPr>
          </a:p>
        </p:txBody>
      </p:sp>
      <p:sp>
        <p:nvSpPr>
          <p:cNvPr id="28" name="Заголовок 3"/>
          <p:cNvSpPr txBox="1">
            <a:spLocks/>
          </p:cNvSpPr>
          <p:nvPr/>
        </p:nvSpPr>
        <p:spPr>
          <a:xfrm>
            <a:off x="620688" y="-15552"/>
            <a:ext cx="6237312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Пластины </a:t>
            </a:r>
            <a:r>
              <a:rPr lang="ru-RU" sz="1800" dirty="0" err="1" smtClean="0">
                <a:solidFill>
                  <a:srgbClr val="464692"/>
                </a:solidFill>
                <a:latin typeface="Elephant" panose="02020904090505020303" pitchFamily="18" charset="0"/>
              </a:rPr>
              <a:t>члх</a:t>
            </a:r>
            <a:endParaRPr lang="ru-RU" sz="1800" dirty="0">
              <a:solidFill>
                <a:srgbClr val="464692"/>
              </a:solidFill>
              <a:latin typeface="Candara" pitchFamily="34" charset="0"/>
            </a:endParaRPr>
          </a:p>
        </p:txBody>
      </p:sp>
      <p:pic>
        <p:nvPicPr>
          <p:cNvPr id="9" name="Picture 3" descr="пирам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065" y="4110568"/>
            <a:ext cx="748775" cy="1361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9823361"/>
              </p:ext>
            </p:extLst>
          </p:nvPr>
        </p:nvGraphicFramePr>
        <p:xfrm>
          <a:off x="2996952" y="7401272"/>
          <a:ext cx="3771800" cy="1725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112"/>
                <a:gridCol w="720080"/>
                <a:gridCol w="720080"/>
                <a:gridCol w="792088"/>
                <a:gridCol w="531440"/>
              </a:tblGrid>
              <a:tr h="394589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Т-образная (тип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IV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01.3.013.07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01.3.013.09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01.3.013.014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-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193543"/>
              </p:ext>
            </p:extLst>
          </p:nvPr>
        </p:nvGraphicFramePr>
        <p:xfrm>
          <a:off x="2996952" y="5673080"/>
          <a:ext cx="3771800" cy="1725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394589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Т-образная (тип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01.3.012.04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01.3.012.06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01.3.012.07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-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843035"/>
              </p:ext>
            </p:extLst>
          </p:nvPr>
        </p:nvGraphicFramePr>
        <p:xfrm>
          <a:off x="2996952" y="3944888"/>
          <a:ext cx="3771800" cy="1725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394589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Т-образная (тип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Левая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Артикул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правая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01.3.010.04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01.3.010.05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01.3.010.06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-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Угол смещения 80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ᵒ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(01.3.011)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14" name="Прямая соединительная линия 13"/>
          <p:cNvCxnSpPr/>
          <p:nvPr/>
        </p:nvCxnSpPr>
        <p:spPr>
          <a:xfrm>
            <a:off x="2996952" y="2360712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2996952" y="4016896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2996952" y="5745088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2996952" y="7401272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695" y="1081988"/>
            <a:ext cx="656351" cy="1134708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930915" y="4268340"/>
            <a:ext cx="658788" cy="1138922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979" y="6105128"/>
            <a:ext cx="661691" cy="1143940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299" y="6288662"/>
            <a:ext cx="704553" cy="84101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802" y="2612307"/>
            <a:ext cx="883038" cy="118856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454" y="2561346"/>
            <a:ext cx="678442" cy="12395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988" y="1046127"/>
            <a:ext cx="688860" cy="102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71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8762034"/>
              </p:ext>
            </p:extLst>
          </p:nvPr>
        </p:nvGraphicFramePr>
        <p:xfrm>
          <a:off x="2996952" y="2182147"/>
          <a:ext cx="3771800" cy="18347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792088"/>
                <a:gridCol w="531440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-образная (тип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01.4.02.04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01.4.02.05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01.4.02.06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-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364960"/>
              </p:ext>
            </p:extLst>
          </p:nvPr>
        </p:nvGraphicFramePr>
        <p:xfrm>
          <a:off x="2996952" y="563424"/>
          <a:ext cx="3771800" cy="1725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394589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образная (тип 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000" b="1" dirty="0" smtClean="0"/>
                    </a:p>
                    <a:p>
                      <a:pPr algn="ctr"/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  <a:endParaRPr lang="en-US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01.4.01.05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01.4.01.06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01.4.01.07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-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45488"/>
            <a:ext cx="6858000" cy="56051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0688" y="9345488"/>
            <a:ext cx="6237312" cy="560512"/>
          </a:xfrm>
        </p:spPr>
        <p:txBody>
          <a:bodyPr>
            <a:normAutofit/>
          </a:bodyPr>
          <a:lstStyle/>
          <a:p>
            <a:pPr algn="l"/>
            <a: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OSTTITAN</a:t>
            </a:r>
            <a:b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</a:br>
            <a:r>
              <a:rPr lang="ru-RU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 </a:t>
            </a:r>
            <a:r>
              <a:rPr lang="en-US" sz="1200" dirty="0" err="1" smtClean="0">
                <a:solidFill>
                  <a:srgbClr val="464692"/>
                </a:solidFill>
                <a:latin typeface="Elephant" panose="02020904090505020303" pitchFamily="18" charset="0"/>
              </a:rPr>
              <a:t>implantate</a:t>
            </a:r>
            <a:endParaRPr lang="ru-RU" sz="1200" dirty="0">
              <a:solidFill>
                <a:srgbClr val="464692"/>
              </a:solidFill>
              <a:latin typeface="Candara" pitchFamily="34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6028514" y="9489504"/>
            <a:ext cx="829485" cy="3600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14</a:t>
            </a:r>
            <a:endParaRPr lang="ru-RU" sz="1600" dirty="0">
              <a:solidFill>
                <a:srgbClr val="464692"/>
              </a:solidFill>
              <a:latin typeface="Garamond" panose="02020404030301010803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60512"/>
          </a:xfrm>
          <a:prstGeom prst="rect">
            <a:avLst/>
          </a:prstGeom>
        </p:spPr>
      </p:pic>
      <p:sp>
        <p:nvSpPr>
          <p:cNvPr id="19" name="Заголовок 3"/>
          <p:cNvSpPr txBox="1">
            <a:spLocks/>
          </p:cNvSpPr>
          <p:nvPr/>
        </p:nvSpPr>
        <p:spPr>
          <a:xfrm>
            <a:off x="5200423" y="0"/>
            <a:ext cx="1656184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400" b="1" dirty="0">
              <a:solidFill>
                <a:srgbClr val="000099"/>
              </a:solidFill>
              <a:latin typeface="Candara" pitchFamily="34" charset="0"/>
            </a:endParaRPr>
          </a:p>
        </p:txBody>
      </p:sp>
      <p:sp>
        <p:nvSpPr>
          <p:cNvPr id="28" name="Заголовок 3"/>
          <p:cNvSpPr txBox="1">
            <a:spLocks/>
          </p:cNvSpPr>
          <p:nvPr/>
        </p:nvSpPr>
        <p:spPr>
          <a:xfrm>
            <a:off x="620688" y="-15552"/>
            <a:ext cx="6237312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Пластины </a:t>
            </a:r>
            <a:r>
              <a:rPr lang="ru-RU" sz="1800" dirty="0" err="1" smtClean="0">
                <a:solidFill>
                  <a:srgbClr val="464692"/>
                </a:solidFill>
                <a:latin typeface="Elephant" panose="02020904090505020303" pitchFamily="18" charset="0"/>
              </a:rPr>
              <a:t>члх</a:t>
            </a:r>
            <a:endParaRPr lang="ru-RU" sz="1800" dirty="0">
              <a:solidFill>
                <a:srgbClr val="464692"/>
              </a:solidFill>
              <a:latin typeface="Candara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9913679"/>
              </p:ext>
            </p:extLst>
          </p:nvPr>
        </p:nvGraphicFramePr>
        <p:xfrm>
          <a:off x="2996952" y="7329264"/>
          <a:ext cx="3771800" cy="1999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112"/>
                <a:gridCol w="720080"/>
                <a:gridCol w="720080"/>
                <a:gridCol w="792088"/>
                <a:gridCol w="531440"/>
              </a:tblGrid>
              <a:tr h="394589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-образная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01.4.05.04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01.4.05.06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01.4.05.08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01.4.05.010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01.4.05.012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-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7501982"/>
              </p:ext>
            </p:extLst>
          </p:nvPr>
        </p:nvGraphicFramePr>
        <p:xfrm>
          <a:off x="2996952" y="5673080"/>
          <a:ext cx="3771800" cy="1588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394589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-образная (тип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01.4.04.06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01.4.04.08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-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2121010"/>
              </p:ext>
            </p:extLst>
          </p:nvPr>
        </p:nvGraphicFramePr>
        <p:xfrm>
          <a:off x="2996952" y="3995792"/>
          <a:ext cx="3771800" cy="1725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394589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-образная (тип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01.4.03.06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01.4.03.07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01.4.03.09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-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13" name="Прямая соединительная линия 12"/>
          <p:cNvCxnSpPr/>
          <p:nvPr/>
        </p:nvCxnSpPr>
        <p:spPr>
          <a:xfrm>
            <a:off x="2996952" y="2216696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2996952" y="4016896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2996952" y="5673080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2996952" y="7257256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36502" y="7476060"/>
            <a:ext cx="767994" cy="162355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744" y="6005894"/>
            <a:ext cx="1215681" cy="10925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83" y="4337959"/>
            <a:ext cx="1247297" cy="112100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08720" y="2514573"/>
            <a:ext cx="1511334" cy="13583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85800" y="854907"/>
            <a:ext cx="1435088" cy="1289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14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1559116"/>
              </p:ext>
            </p:extLst>
          </p:nvPr>
        </p:nvGraphicFramePr>
        <p:xfrm>
          <a:off x="2996952" y="7038236"/>
          <a:ext cx="3771800" cy="14461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648072"/>
                <a:gridCol w="675456"/>
              </a:tblGrid>
              <a:tr h="394589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шейная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блокируемая (тип 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А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 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01.4.0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.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01.4.0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.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62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62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01.4.0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.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65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19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5292319"/>
              </p:ext>
            </p:extLst>
          </p:nvPr>
        </p:nvGraphicFramePr>
        <p:xfrm>
          <a:off x="2996952" y="5291755"/>
          <a:ext cx="3771800" cy="14461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648072"/>
                <a:gridCol w="675456"/>
              </a:tblGrid>
              <a:tr h="394589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шейная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блокируемая (тип 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А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 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01.4.0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9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.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01.4.0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9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.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53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53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01.4.0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9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.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56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5805720"/>
              </p:ext>
            </p:extLst>
          </p:nvPr>
        </p:nvGraphicFramePr>
        <p:xfrm>
          <a:off x="2996952" y="2144688"/>
          <a:ext cx="3771800" cy="15556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шейная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блокируемая (тип 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А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 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01.4.07.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23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01.4.07.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01.4.07.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747606"/>
              </p:ext>
            </p:extLst>
          </p:nvPr>
        </p:nvGraphicFramePr>
        <p:xfrm>
          <a:off x="2996952" y="563424"/>
          <a:ext cx="3771800" cy="1725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394589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(сетка)</a:t>
                      </a:r>
                      <a:endParaRPr lang="ru-RU" sz="1000" b="1" dirty="0" smtClean="0"/>
                    </a:p>
                    <a:p>
                      <a:pPr algn="ctr"/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  <a:endParaRPr lang="en-US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Отверстия, кол-во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01.4.06.04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01.4.06.08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01.4.06.016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Толщина пластины – 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6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-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3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45488"/>
            <a:ext cx="6858000" cy="56051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0688" y="9345488"/>
            <a:ext cx="6237312" cy="560512"/>
          </a:xfrm>
        </p:spPr>
        <p:txBody>
          <a:bodyPr>
            <a:normAutofit/>
          </a:bodyPr>
          <a:lstStyle/>
          <a:p>
            <a:pPr algn="l"/>
            <a: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OSTTITAN</a:t>
            </a:r>
            <a:b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</a:br>
            <a:r>
              <a:rPr lang="ru-RU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 </a:t>
            </a:r>
            <a:r>
              <a:rPr lang="en-US" sz="1200" dirty="0" err="1" smtClean="0">
                <a:solidFill>
                  <a:srgbClr val="464692"/>
                </a:solidFill>
                <a:latin typeface="Elephant" panose="02020904090505020303" pitchFamily="18" charset="0"/>
              </a:rPr>
              <a:t>implantate</a:t>
            </a:r>
            <a:endParaRPr lang="ru-RU" sz="1200" dirty="0">
              <a:solidFill>
                <a:srgbClr val="464692"/>
              </a:solidFill>
              <a:latin typeface="Candara" pitchFamily="34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6028514" y="9489504"/>
            <a:ext cx="829485" cy="3600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15</a:t>
            </a:r>
            <a:endParaRPr lang="ru-RU" sz="1600" dirty="0">
              <a:solidFill>
                <a:srgbClr val="464692"/>
              </a:solidFill>
              <a:latin typeface="Garamond" panose="02020404030301010803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60512"/>
          </a:xfrm>
          <a:prstGeom prst="rect">
            <a:avLst/>
          </a:prstGeom>
        </p:spPr>
      </p:pic>
      <p:sp>
        <p:nvSpPr>
          <p:cNvPr id="19" name="Заголовок 3"/>
          <p:cNvSpPr txBox="1">
            <a:spLocks/>
          </p:cNvSpPr>
          <p:nvPr/>
        </p:nvSpPr>
        <p:spPr>
          <a:xfrm>
            <a:off x="5200423" y="0"/>
            <a:ext cx="1656184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400" b="1" dirty="0">
              <a:solidFill>
                <a:srgbClr val="000099"/>
              </a:solidFill>
              <a:latin typeface="Candara" pitchFamily="34" charset="0"/>
            </a:endParaRPr>
          </a:p>
        </p:txBody>
      </p:sp>
      <p:sp>
        <p:nvSpPr>
          <p:cNvPr id="28" name="Заголовок 3"/>
          <p:cNvSpPr txBox="1">
            <a:spLocks/>
          </p:cNvSpPr>
          <p:nvPr/>
        </p:nvSpPr>
        <p:spPr>
          <a:xfrm>
            <a:off x="620688" y="-15552"/>
            <a:ext cx="6237312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Пластины шейные, сетка</a:t>
            </a:r>
            <a:endParaRPr lang="ru-RU" sz="1800" dirty="0">
              <a:solidFill>
                <a:srgbClr val="464692"/>
              </a:solidFill>
              <a:latin typeface="Candara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695015"/>
              </p:ext>
            </p:extLst>
          </p:nvPr>
        </p:nvGraphicFramePr>
        <p:xfrm>
          <a:off x="2996952" y="3728864"/>
          <a:ext cx="3771800" cy="14461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648072"/>
                <a:gridCol w="675456"/>
              </a:tblGrid>
              <a:tr h="394589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Пластина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шейная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блокируемая (тип 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А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 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01.4.0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.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37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01.4.0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.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39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39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01.4.0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.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41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41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cxnSp>
        <p:nvCxnSpPr>
          <p:cNvPr id="10" name="Прямая соединительная линия 9"/>
          <p:cNvCxnSpPr/>
          <p:nvPr/>
        </p:nvCxnSpPr>
        <p:spPr>
          <a:xfrm>
            <a:off x="2996952" y="2216696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996952" y="3800872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996952" y="5241032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2996952" y="6897216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363" y="1568085"/>
            <a:ext cx="476826" cy="49773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482" y="1294283"/>
            <a:ext cx="661484" cy="709042"/>
          </a:xfrm>
          <a:prstGeom prst="rect">
            <a:avLst/>
          </a:prstGeom>
        </p:spPr>
      </p:pic>
      <p:pic>
        <p:nvPicPr>
          <p:cNvPr id="21" name="Picture 2" descr="image1"/>
          <p:cNvPicPr>
            <a:picLocks noChangeAspect="1" noChangeArrowheads="1"/>
          </p:cNvPicPr>
          <p:nvPr/>
        </p:nvPicPr>
        <p:blipFill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823" y="2720752"/>
            <a:ext cx="928253" cy="693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 descr="image3"/>
          <p:cNvPicPr>
            <a:picLocks noChangeAspect="1" noChangeArrowheads="1"/>
          </p:cNvPicPr>
          <p:nvPr/>
        </p:nvPicPr>
        <p:blipFill>
          <a:blip r:embed="rId7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768" y="4232920"/>
            <a:ext cx="1348877" cy="73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" descr="image2"/>
          <p:cNvPicPr>
            <a:picLocks noChangeAspect="1" noChangeArrowheads="1"/>
          </p:cNvPicPr>
          <p:nvPr/>
        </p:nvPicPr>
        <p:blipFill>
          <a:blip r:embed="rId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36" y="5889104"/>
            <a:ext cx="1640463" cy="648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5" descr="image4"/>
          <p:cNvPicPr>
            <a:picLocks noChangeAspect="1" noChangeArrowheads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98" y="7610439"/>
            <a:ext cx="2174129" cy="700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874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Таблица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4196245"/>
              </p:ext>
            </p:extLst>
          </p:nvPr>
        </p:nvGraphicFramePr>
        <p:xfrm>
          <a:off x="2996952" y="7473280"/>
          <a:ext cx="3771800" cy="1967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маллеолярный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02.16.35.10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02.16.40.15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02.16.45.20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от 6 до 100 мм</a:t>
                      </a: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2 до 6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388289"/>
              </p:ext>
            </p:extLst>
          </p:nvPr>
        </p:nvGraphicFramePr>
        <p:xfrm>
          <a:off x="2996952" y="5745088"/>
          <a:ext cx="3771800" cy="1967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стягивающий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(тип 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02.13.35.10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02.13.40.15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02.13.45.20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от 5 до 60 мм</a:t>
                      </a: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2 до 6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4338960"/>
              </p:ext>
            </p:extLst>
          </p:nvPr>
        </p:nvGraphicFramePr>
        <p:xfrm>
          <a:off x="2996952" y="2245254"/>
          <a:ext cx="3771800" cy="1967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кортикальный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(тип 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02.12.35.10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02.12.40.15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02.12.45.20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от 5 до 60 мм</a:t>
                      </a: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2 до 6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29" name="Таблица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172854"/>
              </p:ext>
            </p:extLst>
          </p:nvPr>
        </p:nvGraphicFramePr>
        <p:xfrm>
          <a:off x="2996952" y="4016896"/>
          <a:ext cx="3771800" cy="1967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стягивающий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(тип 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02.11.35.10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02.11.40.15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02.11.45.20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от 5 до 40 мм</a:t>
                      </a: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2 до 6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8507351"/>
              </p:ext>
            </p:extLst>
          </p:nvPr>
        </p:nvGraphicFramePr>
        <p:xfrm>
          <a:off x="2996952" y="563424"/>
          <a:ext cx="3771800" cy="1725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394589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кортикальный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(тип 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000" b="1" dirty="0" smtClean="0"/>
                    </a:p>
                    <a:p>
                      <a:pPr algn="ctr"/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  <a:endParaRPr lang="en-US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02.10.35.10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02.10.40.15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02.10.45.20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от 5 до 50 мм</a:t>
                      </a: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2 до 6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45488"/>
            <a:ext cx="6858000" cy="56051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0688" y="9345488"/>
            <a:ext cx="6237312" cy="560512"/>
          </a:xfrm>
        </p:spPr>
        <p:txBody>
          <a:bodyPr>
            <a:normAutofit/>
          </a:bodyPr>
          <a:lstStyle/>
          <a:p>
            <a:pPr algn="l"/>
            <a: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OSTTITAN</a:t>
            </a:r>
            <a:b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</a:br>
            <a:r>
              <a:rPr lang="ru-RU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 </a:t>
            </a:r>
            <a:r>
              <a:rPr lang="en-US" sz="1200" dirty="0" err="1" smtClean="0">
                <a:solidFill>
                  <a:srgbClr val="464692"/>
                </a:solidFill>
                <a:latin typeface="Elephant" panose="02020904090505020303" pitchFamily="18" charset="0"/>
              </a:rPr>
              <a:t>implantate</a:t>
            </a:r>
            <a:endParaRPr lang="ru-RU" sz="1200" dirty="0">
              <a:solidFill>
                <a:srgbClr val="464692"/>
              </a:solidFill>
              <a:latin typeface="Candara" pitchFamily="34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6028514" y="9489504"/>
            <a:ext cx="829485" cy="3600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1</a:t>
            </a:r>
            <a:r>
              <a:rPr lang="en-US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6</a:t>
            </a:r>
            <a:endParaRPr lang="ru-RU" sz="1600" dirty="0">
              <a:solidFill>
                <a:srgbClr val="464692"/>
              </a:solidFill>
              <a:latin typeface="Garamond" panose="02020404030301010803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60512"/>
          </a:xfrm>
          <a:prstGeom prst="rect">
            <a:avLst/>
          </a:prstGeom>
        </p:spPr>
      </p:pic>
      <p:sp>
        <p:nvSpPr>
          <p:cNvPr id="19" name="Заголовок 3"/>
          <p:cNvSpPr txBox="1">
            <a:spLocks/>
          </p:cNvSpPr>
          <p:nvPr/>
        </p:nvSpPr>
        <p:spPr>
          <a:xfrm>
            <a:off x="5200423" y="0"/>
            <a:ext cx="1656184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400" b="1" dirty="0">
              <a:solidFill>
                <a:srgbClr val="000099"/>
              </a:solidFill>
              <a:latin typeface="Candara" pitchFamily="34" charset="0"/>
            </a:endParaRPr>
          </a:p>
        </p:txBody>
      </p:sp>
      <p:sp>
        <p:nvSpPr>
          <p:cNvPr id="28" name="Заголовок 3"/>
          <p:cNvSpPr txBox="1">
            <a:spLocks/>
          </p:cNvSpPr>
          <p:nvPr/>
        </p:nvSpPr>
        <p:spPr>
          <a:xfrm>
            <a:off x="620688" y="-15552"/>
            <a:ext cx="6237312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Винты</a:t>
            </a:r>
            <a:endParaRPr lang="ru-RU" sz="1800" dirty="0">
              <a:solidFill>
                <a:srgbClr val="464692"/>
              </a:solidFill>
              <a:latin typeface="Candara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996952" y="2360712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996952" y="4160912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996952" y="5889104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2996952" y="7617296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16435">
            <a:off x="1027439" y="665289"/>
            <a:ext cx="964451" cy="15255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36063">
            <a:off x="1216160" y="2450478"/>
            <a:ext cx="755936" cy="15494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04501">
            <a:off x="1159275" y="4189316"/>
            <a:ext cx="1113928" cy="16068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69276">
            <a:off x="1096540" y="5991060"/>
            <a:ext cx="1168760" cy="16590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21037">
            <a:off x="1104856" y="7639447"/>
            <a:ext cx="1152128" cy="1678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74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Таблица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8219081"/>
              </p:ext>
            </p:extLst>
          </p:nvPr>
        </p:nvGraphicFramePr>
        <p:xfrm>
          <a:off x="2996952" y="7473280"/>
          <a:ext cx="3771800" cy="1967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прижимной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04.209.35.10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04.209.40.15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04.209.45.20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от 4 до 12 мм</a:t>
                      </a: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6 до 14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2516501"/>
              </p:ext>
            </p:extLst>
          </p:nvPr>
        </p:nvGraphicFramePr>
        <p:xfrm>
          <a:off x="2996952" y="5745088"/>
          <a:ext cx="3771800" cy="1967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спонгиозный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(тип 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IV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02.18.35.15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02.18.40.30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02.18.45.60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от 15 до 70 мм</a:t>
                      </a: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2 до 7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4580841"/>
              </p:ext>
            </p:extLst>
          </p:nvPr>
        </p:nvGraphicFramePr>
        <p:xfrm>
          <a:off x="2996952" y="2245254"/>
          <a:ext cx="3771800" cy="1967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спонгиозный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(тип 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02.15.35.15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02.15.40.20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02.15.45.25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от 14 до 60 мм</a:t>
                      </a: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2 до 5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29" name="Таблица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633116"/>
              </p:ext>
            </p:extLst>
          </p:nvPr>
        </p:nvGraphicFramePr>
        <p:xfrm>
          <a:off x="2996952" y="4016896"/>
          <a:ext cx="3771800" cy="1967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спонгиозный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(тип 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02.17.35.25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02.17.40.50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02.17.45.100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от 25 до 120 мм</a:t>
                      </a: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2 до 7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3319434"/>
              </p:ext>
            </p:extLst>
          </p:nvPr>
        </p:nvGraphicFramePr>
        <p:xfrm>
          <a:off x="2996952" y="563424"/>
          <a:ext cx="3771800" cy="1725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394589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спонгиозный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(тип 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000" b="1" dirty="0" smtClean="0"/>
                    </a:p>
                    <a:p>
                      <a:pPr algn="ctr"/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  <a:endParaRPr lang="en-US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02.14.35.10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02.14.40.15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02.14.45.20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от 6 до 60 мм</a:t>
                      </a: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2 до 6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45488"/>
            <a:ext cx="6858000" cy="56051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0688" y="9345488"/>
            <a:ext cx="6237312" cy="560512"/>
          </a:xfrm>
        </p:spPr>
        <p:txBody>
          <a:bodyPr>
            <a:normAutofit/>
          </a:bodyPr>
          <a:lstStyle/>
          <a:p>
            <a:pPr algn="l"/>
            <a: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OSTTITAN</a:t>
            </a:r>
            <a:b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</a:br>
            <a:r>
              <a:rPr lang="ru-RU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 </a:t>
            </a:r>
            <a:r>
              <a:rPr lang="en-US" sz="1200" dirty="0" err="1" smtClean="0">
                <a:solidFill>
                  <a:srgbClr val="464692"/>
                </a:solidFill>
                <a:latin typeface="Elephant" panose="02020904090505020303" pitchFamily="18" charset="0"/>
              </a:rPr>
              <a:t>implantate</a:t>
            </a:r>
            <a:endParaRPr lang="ru-RU" sz="1200" dirty="0">
              <a:solidFill>
                <a:srgbClr val="464692"/>
              </a:solidFill>
              <a:latin typeface="Candara" pitchFamily="34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6028514" y="9489504"/>
            <a:ext cx="829485" cy="3600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1</a:t>
            </a:r>
            <a:r>
              <a:rPr lang="en-US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7</a:t>
            </a:r>
            <a:endParaRPr lang="ru-RU" sz="1600" dirty="0">
              <a:solidFill>
                <a:srgbClr val="464692"/>
              </a:solidFill>
              <a:latin typeface="Garamond" panose="02020404030301010803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60512"/>
          </a:xfrm>
          <a:prstGeom prst="rect">
            <a:avLst/>
          </a:prstGeom>
        </p:spPr>
      </p:pic>
      <p:sp>
        <p:nvSpPr>
          <p:cNvPr id="19" name="Заголовок 3"/>
          <p:cNvSpPr txBox="1">
            <a:spLocks/>
          </p:cNvSpPr>
          <p:nvPr/>
        </p:nvSpPr>
        <p:spPr>
          <a:xfrm>
            <a:off x="5200423" y="0"/>
            <a:ext cx="1656184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400" b="1" dirty="0">
              <a:solidFill>
                <a:srgbClr val="000099"/>
              </a:solidFill>
              <a:latin typeface="Candara" pitchFamily="34" charset="0"/>
            </a:endParaRPr>
          </a:p>
        </p:txBody>
      </p:sp>
      <p:sp>
        <p:nvSpPr>
          <p:cNvPr id="28" name="Заголовок 3"/>
          <p:cNvSpPr txBox="1">
            <a:spLocks/>
          </p:cNvSpPr>
          <p:nvPr/>
        </p:nvSpPr>
        <p:spPr>
          <a:xfrm>
            <a:off x="620688" y="-15552"/>
            <a:ext cx="6237312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Винты</a:t>
            </a:r>
            <a:endParaRPr lang="ru-RU" sz="1800" dirty="0">
              <a:solidFill>
                <a:srgbClr val="464692"/>
              </a:solidFill>
              <a:latin typeface="Candara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996952" y="2360712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996952" y="4160912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996952" y="5889104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2996952" y="7617296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08867">
            <a:off x="1184796" y="692673"/>
            <a:ext cx="970308" cy="162421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33775">
            <a:off x="1375681" y="2252156"/>
            <a:ext cx="669753" cy="191003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24418">
            <a:off x="1269861" y="4135198"/>
            <a:ext cx="803566" cy="172489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62890">
            <a:off x="1295008" y="5894425"/>
            <a:ext cx="659946" cy="171755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768" y="8193360"/>
            <a:ext cx="625375" cy="61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31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Таблица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8745491"/>
              </p:ext>
            </p:extLst>
          </p:nvPr>
        </p:nvGraphicFramePr>
        <p:xfrm>
          <a:off x="2996952" y="4016896"/>
          <a:ext cx="3771800" cy="1967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кортикальный с конической резьбой 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(тип 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02.03.25.25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02.03.35.35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02.03.45.50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от 5 до 50 мм</a:t>
                      </a: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1,5 до 6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31" name="Таблица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8746995"/>
              </p:ext>
            </p:extLst>
          </p:nvPr>
        </p:nvGraphicFramePr>
        <p:xfrm>
          <a:off x="2996952" y="7473280"/>
          <a:ext cx="3771800" cy="1967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динамический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02.193.08.60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02.193.10.85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85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02.193.12.95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95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от 60 до 110 мм</a:t>
                      </a: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8 до 15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742956"/>
              </p:ext>
            </p:extLst>
          </p:nvPr>
        </p:nvGraphicFramePr>
        <p:xfrm>
          <a:off x="2996952" y="5745088"/>
          <a:ext cx="3771800" cy="1967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кортикальный с конической резьбой 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(тип 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02.04.35.35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02.04.40.50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02.04.45.70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от 20 до 80 мм</a:t>
                      </a: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2 до 6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5636848"/>
              </p:ext>
            </p:extLst>
          </p:nvPr>
        </p:nvGraphicFramePr>
        <p:xfrm>
          <a:off x="2996952" y="2245254"/>
          <a:ext cx="3771800" cy="1967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кортикальный с конической резьбой 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(тип 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02.02.25.10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02.02.35.20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02.02.45.30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от 8 до 30 мм</a:t>
                      </a: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2 до 6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0877535"/>
              </p:ext>
            </p:extLst>
          </p:nvPr>
        </p:nvGraphicFramePr>
        <p:xfrm>
          <a:off x="2996952" y="563424"/>
          <a:ext cx="3771800" cy="1725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394589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гладкий с конической резьбой</a:t>
                      </a:r>
                      <a:endParaRPr lang="ru-RU" sz="1000" b="1" dirty="0" smtClean="0"/>
                    </a:p>
                    <a:p>
                      <a:pPr algn="ctr"/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  <a:endParaRPr lang="en-US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02.01.15.10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02.01.20.15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02.01.25.20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от 3 до 30 мм</a:t>
                      </a: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1 до 2,5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45488"/>
            <a:ext cx="6858000" cy="56051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0688" y="9345488"/>
            <a:ext cx="6237312" cy="560512"/>
          </a:xfrm>
        </p:spPr>
        <p:txBody>
          <a:bodyPr>
            <a:normAutofit/>
          </a:bodyPr>
          <a:lstStyle/>
          <a:p>
            <a:pPr algn="l"/>
            <a: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OSTTITAN</a:t>
            </a:r>
            <a:b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</a:br>
            <a:r>
              <a:rPr lang="ru-RU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 </a:t>
            </a:r>
            <a:r>
              <a:rPr lang="en-US" sz="1200" dirty="0" err="1" smtClean="0">
                <a:solidFill>
                  <a:srgbClr val="464692"/>
                </a:solidFill>
                <a:latin typeface="Elephant" panose="02020904090505020303" pitchFamily="18" charset="0"/>
              </a:rPr>
              <a:t>implantate</a:t>
            </a:r>
            <a:endParaRPr lang="ru-RU" sz="1200" dirty="0">
              <a:solidFill>
                <a:srgbClr val="464692"/>
              </a:solidFill>
              <a:latin typeface="Candara" pitchFamily="34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6028514" y="9489504"/>
            <a:ext cx="829485" cy="3600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18</a:t>
            </a:r>
            <a:endParaRPr lang="ru-RU" sz="1600" dirty="0">
              <a:solidFill>
                <a:srgbClr val="464692"/>
              </a:solidFill>
              <a:latin typeface="Garamond" panose="02020404030301010803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60512"/>
          </a:xfrm>
          <a:prstGeom prst="rect">
            <a:avLst/>
          </a:prstGeom>
        </p:spPr>
      </p:pic>
      <p:sp>
        <p:nvSpPr>
          <p:cNvPr id="19" name="Заголовок 3"/>
          <p:cNvSpPr txBox="1">
            <a:spLocks/>
          </p:cNvSpPr>
          <p:nvPr/>
        </p:nvSpPr>
        <p:spPr>
          <a:xfrm>
            <a:off x="5200423" y="0"/>
            <a:ext cx="1656184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400" b="1" dirty="0">
              <a:solidFill>
                <a:srgbClr val="000099"/>
              </a:solidFill>
              <a:latin typeface="Candara" pitchFamily="34" charset="0"/>
            </a:endParaRPr>
          </a:p>
        </p:txBody>
      </p:sp>
      <p:sp>
        <p:nvSpPr>
          <p:cNvPr id="28" name="Заголовок 3"/>
          <p:cNvSpPr txBox="1">
            <a:spLocks/>
          </p:cNvSpPr>
          <p:nvPr/>
        </p:nvSpPr>
        <p:spPr>
          <a:xfrm>
            <a:off x="620688" y="-15552"/>
            <a:ext cx="6237312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Винты</a:t>
            </a:r>
            <a:endParaRPr lang="ru-RU" sz="1800" dirty="0">
              <a:solidFill>
                <a:srgbClr val="464692"/>
              </a:solidFill>
              <a:latin typeface="Candara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996952" y="2360712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996952" y="4160912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996952" y="5889104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2996952" y="7617296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28941">
            <a:off x="912761" y="617650"/>
            <a:ext cx="1190625" cy="1685925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10227">
            <a:off x="865136" y="2441751"/>
            <a:ext cx="1285875" cy="168592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57764">
            <a:off x="1085457" y="3660592"/>
            <a:ext cx="1134631" cy="2494685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47549">
            <a:off x="968274" y="5421665"/>
            <a:ext cx="1079598" cy="2340503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72707">
            <a:off x="738603" y="7813277"/>
            <a:ext cx="1838325" cy="98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02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2034438"/>
              </p:ext>
            </p:extLst>
          </p:nvPr>
        </p:nvGraphicFramePr>
        <p:xfrm>
          <a:off x="2996952" y="5457056"/>
          <a:ext cx="3771800" cy="16927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блокирующий проксимальный 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02.163.30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02.163.50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02.163.65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от 30 до 65 мм</a:t>
                      </a: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29" name="Таблица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197137"/>
              </p:ext>
            </p:extLst>
          </p:nvPr>
        </p:nvGraphicFramePr>
        <p:xfrm>
          <a:off x="2996952" y="3777990"/>
          <a:ext cx="3771800" cy="16927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блокирующий дистальный 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(тип 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02.164.35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02.164.55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55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02.164.70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от 26 до 70 мм</a:t>
                      </a: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31" name="Таблица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571553"/>
              </p:ext>
            </p:extLst>
          </p:nvPr>
        </p:nvGraphicFramePr>
        <p:xfrm>
          <a:off x="2996952" y="7185248"/>
          <a:ext cx="3771800" cy="18299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компрессионный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02.23.70.35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02.23.70.45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45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02.23.70.60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6 до 10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9622312"/>
              </p:ext>
            </p:extLst>
          </p:nvPr>
        </p:nvGraphicFramePr>
        <p:xfrm>
          <a:off x="2996952" y="2121806"/>
          <a:ext cx="3771800" cy="18299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блокирующий дистальный 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(тип 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02.165.25.20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02.165.35.30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02.165.45.45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2 до 6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1011798"/>
              </p:ext>
            </p:extLst>
          </p:nvPr>
        </p:nvGraphicFramePr>
        <p:xfrm>
          <a:off x="2996952" y="563424"/>
          <a:ext cx="3771800" cy="1725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394589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компрессионный</a:t>
                      </a:r>
                      <a:endParaRPr lang="ru-RU" sz="1000" b="1" dirty="0" smtClean="0"/>
                    </a:p>
                    <a:p>
                      <a:pPr algn="ctr"/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  <a:endParaRPr lang="en-US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02.191.20.25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02.191.30.35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02.191.40.45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2,0 до 8,0 мм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45488"/>
            <a:ext cx="6858000" cy="56051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0688" y="9345488"/>
            <a:ext cx="6237312" cy="560512"/>
          </a:xfrm>
        </p:spPr>
        <p:txBody>
          <a:bodyPr>
            <a:normAutofit/>
          </a:bodyPr>
          <a:lstStyle/>
          <a:p>
            <a:pPr algn="l"/>
            <a: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OSTTITAN</a:t>
            </a:r>
            <a:b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</a:br>
            <a:r>
              <a:rPr lang="ru-RU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 </a:t>
            </a:r>
            <a:r>
              <a:rPr lang="en-US" sz="1200" dirty="0" err="1" smtClean="0">
                <a:solidFill>
                  <a:srgbClr val="464692"/>
                </a:solidFill>
                <a:latin typeface="Elephant" panose="02020904090505020303" pitchFamily="18" charset="0"/>
              </a:rPr>
              <a:t>implantate</a:t>
            </a:r>
            <a:endParaRPr lang="ru-RU" sz="1200" dirty="0">
              <a:solidFill>
                <a:srgbClr val="464692"/>
              </a:solidFill>
              <a:latin typeface="Candara" pitchFamily="34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6028514" y="9489504"/>
            <a:ext cx="829485" cy="3600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19</a:t>
            </a:r>
            <a:endParaRPr lang="ru-RU" sz="1600" dirty="0">
              <a:solidFill>
                <a:srgbClr val="464692"/>
              </a:solidFill>
              <a:latin typeface="Garamond" panose="02020404030301010803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60512"/>
          </a:xfrm>
          <a:prstGeom prst="rect">
            <a:avLst/>
          </a:prstGeom>
        </p:spPr>
      </p:pic>
      <p:sp>
        <p:nvSpPr>
          <p:cNvPr id="19" name="Заголовок 3"/>
          <p:cNvSpPr txBox="1">
            <a:spLocks/>
          </p:cNvSpPr>
          <p:nvPr/>
        </p:nvSpPr>
        <p:spPr>
          <a:xfrm>
            <a:off x="5200423" y="0"/>
            <a:ext cx="1656184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400" b="1" dirty="0">
              <a:solidFill>
                <a:srgbClr val="000099"/>
              </a:solidFill>
              <a:latin typeface="Candara" pitchFamily="34" charset="0"/>
            </a:endParaRPr>
          </a:p>
        </p:txBody>
      </p:sp>
      <p:sp>
        <p:nvSpPr>
          <p:cNvPr id="28" name="Заголовок 3"/>
          <p:cNvSpPr txBox="1">
            <a:spLocks/>
          </p:cNvSpPr>
          <p:nvPr/>
        </p:nvSpPr>
        <p:spPr>
          <a:xfrm>
            <a:off x="620688" y="-15552"/>
            <a:ext cx="6237312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Винты</a:t>
            </a:r>
            <a:endParaRPr lang="ru-RU" sz="1800" dirty="0">
              <a:solidFill>
                <a:srgbClr val="464692"/>
              </a:solidFill>
              <a:latin typeface="Candara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996952" y="2216696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996952" y="3872880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996952" y="5529064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2996952" y="7257256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763960">
            <a:off x="836712" y="1232012"/>
            <a:ext cx="1295400" cy="4572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2265">
            <a:off x="1098209" y="1907818"/>
            <a:ext cx="895350" cy="224790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2265">
            <a:off x="1098210" y="3502483"/>
            <a:ext cx="895350" cy="22479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45864">
            <a:off x="1221232" y="5515886"/>
            <a:ext cx="895350" cy="19526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56056">
            <a:off x="1277087" y="7567025"/>
            <a:ext cx="406302" cy="94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11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603824"/>
              </p:ext>
            </p:extLst>
          </p:nvPr>
        </p:nvGraphicFramePr>
        <p:xfrm>
          <a:off x="2996952" y="2360712"/>
          <a:ext cx="3771800" cy="17558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288032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слепой (тип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  <a:endParaRPr lang="en-US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Высота «А»,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02.22.04.05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02.22.08.10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02.22.12.15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4,0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12,0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Величина «А» = от 0,0 до 20,0 мм 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892377"/>
              </p:ext>
            </p:extLst>
          </p:nvPr>
        </p:nvGraphicFramePr>
        <p:xfrm>
          <a:off x="2996952" y="5601072"/>
          <a:ext cx="3771800" cy="18299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кортикальный (тип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02.142.15.25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02.142.35.40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02.142.45.60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от 5 до 60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1,5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6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29" name="Таблица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2088505"/>
              </p:ext>
            </p:extLst>
          </p:nvPr>
        </p:nvGraphicFramePr>
        <p:xfrm>
          <a:off x="2996952" y="4087726"/>
          <a:ext cx="3771800" cy="15853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648072"/>
                <a:gridCol w="675456"/>
              </a:tblGrid>
              <a:tr h="396634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стопорный 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02.24.04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02.24.06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02.24.08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4,0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10,0 мм</a:t>
                      </a: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8193865"/>
              </p:ext>
            </p:extLst>
          </p:nvPr>
        </p:nvGraphicFramePr>
        <p:xfrm>
          <a:off x="2996952" y="488504"/>
          <a:ext cx="3771800" cy="1862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394589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слепой (тип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  <a:endParaRPr lang="en-US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Высота «А»,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02.21.07.05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02.21.08.10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02.21.10.15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4,0 до 12,0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Величина «А» = от 0,0 до 20,0 мм 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45488"/>
            <a:ext cx="6858000" cy="56051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0688" y="9345488"/>
            <a:ext cx="6237312" cy="560512"/>
          </a:xfrm>
        </p:spPr>
        <p:txBody>
          <a:bodyPr>
            <a:normAutofit/>
          </a:bodyPr>
          <a:lstStyle/>
          <a:p>
            <a:pPr algn="l"/>
            <a: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OSTTITAN</a:t>
            </a:r>
            <a:b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</a:br>
            <a:r>
              <a:rPr lang="ru-RU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 </a:t>
            </a:r>
            <a:r>
              <a:rPr lang="en-US" sz="1200" dirty="0" err="1" smtClean="0">
                <a:solidFill>
                  <a:srgbClr val="464692"/>
                </a:solidFill>
                <a:latin typeface="Elephant" panose="02020904090505020303" pitchFamily="18" charset="0"/>
              </a:rPr>
              <a:t>implantate</a:t>
            </a:r>
            <a:endParaRPr lang="ru-RU" sz="1200" dirty="0">
              <a:solidFill>
                <a:srgbClr val="464692"/>
              </a:solidFill>
              <a:latin typeface="Candara" pitchFamily="34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6028514" y="9489504"/>
            <a:ext cx="829485" cy="3600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20</a:t>
            </a:r>
            <a:endParaRPr lang="ru-RU" sz="1600" dirty="0">
              <a:solidFill>
                <a:srgbClr val="464692"/>
              </a:solidFill>
              <a:latin typeface="Garamond" panose="02020404030301010803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60512"/>
          </a:xfrm>
          <a:prstGeom prst="rect">
            <a:avLst/>
          </a:prstGeom>
        </p:spPr>
      </p:pic>
      <p:sp>
        <p:nvSpPr>
          <p:cNvPr id="19" name="Заголовок 3"/>
          <p:cNvSpPr txBox="1">
            <a:spLocks/>
          </p:cNvSpPr>
          <p:nvPr/>
        </p:nvSpPr>
        <p:spPr>
          <a:xfrm>
            <a:off x="5200423" y="0"/>
            <a:ext cx="1656184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400" b="1" dirty="0">
              <a:solidFill>
                <a:srgbClr val="000099"/>
              </a:solidFill>
              <a:latin typeface="Candara" pitchFamily="34" charset="0"/>
            </a:endParaRPr>
          </a:p>
        </p:txBody>
      </p:sp>
      <p:sp>
        <p:nvSpPr>
          <p:cNvPr id="28" name="Заголовок 3"/>
          <p:cNvSpPr txBox="1">
            <a:spLocks/>
          </p:cNvSpPr>
          <p:nvPr/>
        </p:nvSpPr>
        <p:spPr>
          <a:xfrm>
            <a:off x="620688" y="-15552"/>
            <a:ext cx="6237312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Винты</a:t>
            </a:r>
            <a:endParaRPr lang="ru-RU" sz="1800" dirty="0">
              <a:solidFill>
                <a:srgbClr val="464692"/>
              </a:solidFill>
              <a:latin typeface="Candara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996952" y="2360712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996952" y="4160912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996952" y="5745088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2996952" y="7473280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42877">
            <a:off x="1211941" y="979825"/>
            <a:ext cx="452266" cy="81755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57748">
            <a:off x="1176884" y="2630451"/>
            <a:ext cx="657225" cy="82867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37633">
            <a:off x="1373539" y="4201731"/>
            <a:ext cx="533400" cy="13335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155382">
            <a:off x="1028694" y="6212798"/>
            <a:ext cx="1352272" cy="63387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79545" flipV="1">
            <a:off x="987610" y="7734944"/>
            <a:ext cx="1290897" cy="466765"/>
          </a:xfrm>
          <a:prstGeom prst="rect">
            <a:avLst/>
          </a:prstGeom>
        </p:spPr>
      </p:pic>
      <p:graphicFrame>
        <p:nvGraphicFramePr>
          <p:cNvPr id="24" name="Таблица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2748467"/>
              </p:ext>
            </p:extLst>
          </p:nvPr>
        </p:nvGraphicFramePr>
        <p:xfrm>
          <a:off x="2996952" y="7371534"/>
          <a:ext cx="3771800" cy="18299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кортикальный (тип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02.143.15.25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02.143.35.40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02.143.45.60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от 5 до 60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1,5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6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670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891594"/>
              </p:ext>
            </p:extLst>
          </p:nvPr>
        </p:nvGraphicFramePr>
        <p:xfrm>
          <a:off x="2996952" y="6177136"/>
          <a:ext cx="3771800" cy="18596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864096"/>
                <a:gridCol w="648072"/>
                <a:gridCol w="531440"/>
              </a:tblGrid>
              <a:tr h="396634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канюлированный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(тип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02.161.16.40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40,0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02.161.16.130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130,0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02.161.32.40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40,0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02.161.32.130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130,0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резьбы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 16,0 и 32,0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 = от 40,0 до 130,0 мм </a:t>
                      </a: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8426865"/>
              </p:ext>
            </p:extLst>
          </p:nvPr>
        </p:nvGraphicFramePr>
        <p:xfrm>
          <a:off x="2996952" y="2398173"/>
          <a:ext cx="3771800" cy="16187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288032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канюлированный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(тип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  <a:endParaRPr lang="en-US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02.145.10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02.145.30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02.145.45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резьбы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 от 5,0 до 12,0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 = от 10,0 до 45,0 мм 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29" name="Таблица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8377863"/>
              </p:ext>
            </p:extLst>
          </p:nvPr>
        </p:nvGraphicFramePr>
        <p:xfrm>
          <a:off x="2996952" y="4101438"/>
          <a:ext cx="3771800" cy="18596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864096"/>
                <a:gridCol w="648072"/>
                <a:gridCol w="531440"/>
              </a:tblGrid>
              <a:tr h="396634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канюлированный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(тип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02.154.16.25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25,0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02.154.16.70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70,0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02.154.32.40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40,0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02.154.32.70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70,0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резьбы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 16,0 и 32,0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 = от 25,0 до 70,0 мм </a:t>
                      </a: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441401"/>
              </p:ext>
            </p:extLst>
          </p:nvPr>
        </p:nvGraphicFramePr>
        <p:xfrm>
          <a:off x="2996952" y="563424"/>
          <a:ext cx="3771800" cy="1725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792088"/>
                <a:gridCol w="531440"/>
              </a:tblGrid>
              <a:tr h="394589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маллеолярный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  <a:endParaRPr lang="en-US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</a:t>
                      </a: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144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.25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02.144.40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02.144.65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6291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резьбы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 от 12,0 до 33,0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 = от 25,0 до 70,0 мм </a:t>
                      </a:r>
                    </a:p>
                  </a:txBody>
                  <a:tcPr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45488"/>
            <a:ext cx="6858000" cy="56051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0688" y="9345488"/>
            <a:ext cx="6237312" cy="560512"/>
          </a:xfrm>
        </p:spPr>
        <p:txBody>
          <a:bodyPr>
            <a:normAutofit/>
          </a:bodyPr>
          <a:lstStyle/>
          <a:p>
            <a:pPr algn="l"/>
            <a: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OSTTITAN</a:t>
            </a:r>
            <a:b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</a:br>
            <a:r>
              <a:rPr lang="ru-RU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 </a:t>
            </a:r>
            <a:r>
              <a:rPr lang="en-US" sz="1200" dirty="0" err="1" smtClean="0">
                <a:solidFill>
                  <a:srgbClr val="464692"/>
                </a:solidFill>
                <a:latin typeface="Elephant" panose="02020904090505020303" pitchFamily="18" charset="0"/>
              </a:rPr>
              <a:t>implantate</a:t>
            </a:r>
            <a:endParaRPr lang="ru-RU" sz="1200" dirty="0">
              <a:solidFill>
                <a:srgbClr val="464692"/>
              </a:solidFill>
              <a:latin typeface="Candara" pitchFamily="34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6028514" y="9489504"/>
            <a:ext cx="829485" cy="3600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2</a:t>
            </a:r>
            <a:r>
              <a:rPr lang="ru-RU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1</a:t>
            </a:r>
            <a:endParaRPr lang="ru-RU" sz="1600" dirty="0">
              <a:solidFill>
                <a:srgbClr val="464692"/>
              </a:solidFill>
              <a:latin typeface="Garamond" panose="02020404030301010803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60512"/>
          </a:xfrm>
          <a:prstGeom prst="rect">
            <a:avLst/>
          </a:prstGeom>
        </p:spPr>
      </p:pic>
      <p:sp>
        <p:nvSpPr>
          <p:cNvPr id="19" name="Заголовок 3"/>
          <p:cNvSpPr txBox="1">
            <a:spLocks/>
          </p:cNvSpPr>
          <p:nvPr/>
        </p:nvSpPr>
        <p:spPr>
          <a:xfrm>
            <a:off x="5200423" y="0"/>
            <a:ext cx="1656184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400" b="1" dirty="0">
              <a:solidFill>
                <a:srgbClr val="000099"/>
              </a:solidFill>
              <a:latin typeface="Candara" pitchFamily="34" charset="0"/>
            </a:endParaRPr>
          </a:p>
        </p:txBody>
      </p:sp>
      <p:sp>
        <p:nvSpPr>
          <p:cNvPr id="28" name="Заголовок 3"/>
          <p:cNvSpPr txBox="1">
            <a:spLocks/>
          </p:cNvSpPr>
          <p:nvPr/>
        </p:nvSpPr>
        <p:spPr>
          <a:xfrm>
            <a:off x="620688" y="-15552"/>
            <a:ext cx="6237312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Винты</a:t>
            </a:r>
            <a:endParaRPr lang="ru-RU" sz="1800" dirty="0">
              <a:solidFill>
                <a:srgbClr val="464692"/>
              </a:solidFill>
              <a:latin typeface="Candara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996952" y="2360712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996952" y="4088904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996952" y="6033120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2996952" y="8121352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7531">
            <a:off x="1333539" y="777709"/>
            <a:ext cx="635997" cy="163213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85833">
            <a:off x="1273315" y="2478503"/>
            <a:ext cx="584641" cy="14574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10710">
            <a:off x="1247617" y="4258323"/>
            <a:ext cx="636035" cy="144832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11199">
            <a:off x="1539213" y="6323797"/>
            <a:ext cx="523423" cy="167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54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Таблица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1972097"/>
              </p:ext>
            </p:extLst>
          </p:nvPr>
        </p:nvGraphicFramePr>
        <p:xfrm>
          <a:off x="2996952" y="6537176"/>
          <a:ext cx="3771800" cy="18596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864096"/>
                <a:gridCol w="648072"/>
                <a:gridCol w="531440"/>
              </a:tblGrid>
              <a:tr h="396634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блокирующий с фиксированным </a:t>
                      </a:r>
                    </a:p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углом введения</a:t>
                      </a: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04.202.40.12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04.202.40.18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18,0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04.202.45.12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04.202.45.18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18,0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резьбы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 от 10,0 до 16,0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 = от 12,0 до 18,0 мм </a:t>
                      </a: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0555869"/>
              </p:ext>
            </p:extLst>
          </p:nvPr>
        </p:nvGraphicFramePr>
        <p:xfrm>
          <a:off x="2996952" y="2553854"/>
          <a:ext cx="3771800" cy="1967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деротационный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шеечный </a:t>
                      </a:r>
                    </a:p>
                    <a:p>
                      <a:pPr algn="ctr"/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канюлированный</a:t>
                      </a: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03.20.04.70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03.20.04.120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120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03.20.10.70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03.20.10.120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120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от 70 до 120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4,0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12,0 мм</a:t>
                      </a: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4505149"/>
              </p:ext>
            </p:extLst>
          </p:nvPr>
        </p:nvGraphicFramePr>
        <p:xfrm>
          <a:off x="2996952" y="523918"/>
          <a:ext cx="3771800" cy="1967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проксимальный блокируемый </a:t>
                      </a:r>
                    </a:p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шеечный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канюлированный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000" b="1" dirty="0"/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03.10.04.70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03.10.04.120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120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03.10.10.70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03.10.10.120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120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от 70 до 120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4,0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12,0 мм</a:t>
                      </a: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29" name="Таблица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7305765"/>
              </p:ext>
            </p:extLst>
          </p:nvPr>
        </p:nvGraphicFramePr>
        <p:xfrm>
          <a:off x="2996952" y="4605494"/>
          <a:ext cx="3771800" cy="18596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864096"/>
                <a:gridCol w="648072"/>
                <a:gridCol w="531440"/>
              </a:tblGrid>
              <a:tr h="396634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блокирующий с переменным </a:t>
                      </a:r>
                    </a:p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углом введения</a:t>
                      </a: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04.201.40.12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04.201.40.18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18,0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04.201.45.12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04.201.45.18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18,0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резьбы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 от 10,0 до 16,0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 = от 12,0 до 18,0 мм </a:t>
                      </a: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45488"/>
            <a:ext cx="6858000" cy="56051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0688" y="9345488"/>
            <a:ext cx="6237312" cy="560512"/>
          </a:xfrm>
        </p:spPr>
        <p:txBody>
          <a:bodyPr>
            <a:normAutofit/>
          </a:bodyPr>
          <a:lstStyle/>
          <a:p>
            <a:pPr algn="l"/>
            <a: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OSTTITAN</a:t>
            </a:r>
            <a:b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</a:br>
            <a:r>
              <a:rPr lang="ru-RU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 </a:t>
            </a:r>
            <a:r>
              <a:rPr lang="en-US" sz="1200" dirty="0" err="1" smtClean="0">
                <a:solidFill>
                  <a:srgbClr val="464692"/>
                </a:solidFill>
                <a:latin typeface="Elephant" panose="02020904090505020303" pitchFamily="18" charset="0"/>
              </a:rPr>
              <a:t>implantate</a:t>
            </a:r>
            <a:endParaRPr lang="ru-RU" sz="1200" dirty="0">
              <a:solidFill>
                <a:srgbClr val="464692"/>
              </a:solidFill>
              <a:latin typeface="Candara" pitchFamily="34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6028514" y="9489504"/>
            <a:ext cx="829485" cy="3600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2</a:t>
            </a:r>
            <a:r>
              <a:rPr lang="ru-RU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2</a:t>
            </a:r>
            <a:endParaRPr lang="ru-RU" sz="1600" dirty="0">
              <a:solidFill>
                <a:srgbClr val="464692"/>
              </a:solidFill>
              <a:latin typeface="Garamond" panose="02020404030301010803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60512"/>
          </a:xfrm>
          <a:prstGeom prst="rect">
            <a:avLst/>
          </a:prstGeom>
        </p:spPr>
      </p:pic>
      <p:sp>
        <p:nvSpPr>
          <p:cNvPr id="19" name="Заголовок 3"/>
          <p:cNvSpPr txBox="1">
            <a:spLocks/>
          </p:cNvSpPr>
          <p:nvPr/>
        </p:nvSpPr>
        <p:spPr>
          <a:xfrm>
            <a:off x="5200423" y="0"/>
            <a:ext cx="1656184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400" b="1" dirty="0">
              <a:solidFill>
                <a:srgbClr val="000099"/>
              </a:solidFill>
              <a:latin typeface="Candara" pitchFamily="34" charset="0"/>
            </a:endParaRPr>
          </a:p>
        </p:txBody>
      </p:sp>
      <p:sp>
        <p:nvSpPr>
          <p:cNvPr id="28" name="Заголовок 3"/>
          <p:cNvSpPr txBox="1">
            <a:spLocks/>
          </p:cNvSpPr>
          <p:nvPr/>
        </p:nvSpPr>
        <p:spPr>
          <a:xfrm>
            <a:off x="620688" y="-15552"/>
            <a:ext cx="6237312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Винты</a:t>
            </a:r>
            <a:endParaRPr lang="ru-RU" sz="1800" dirty="0">
              <a:solidFill>
                <a:srgbClr val="464692"/>
              </a:solidFill>
              <a:latin typeface="Candara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996952" y="2576736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996952" y="4592960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996952" y="6537176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2996952" y="8481392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2481">
            <a:off x="764704" y="7185248"/>
            <a:ext cx="1866900" cy="8763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78283">
            <a:off x="775813" y="5084813"/>
            <a:ext cx="1866900" cy="8763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69653">
            <a:off x="1167343" y="2481660"/>
            <a:ext cx="1083840" cy="23979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65009">
            <a:off x="1310890" y="339621"/>
            <a:ext cx="1122040" cy="248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96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Таблица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893738"/>
              </p:ext>
            </p:extLst>
          </p:nvPr>
        </p:nvGraphicFramePr>
        <p:xfrm>
          <a:off x="2996952" y="2553854"/>
          <a:ext cx="3771800" cy="1967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транспедикулярный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моноаксиальный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редукционный</a:t>
                      </a: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04.204.40.25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04.204.50.35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04.204.80.45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04.204.90.55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9,0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55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от 25 до 55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4,0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9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32" name="Таблица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819912"/>
              </p:ext>
            </p:extLst>
          </p:nvPr>
        </p:nvGraphicFramePr>
        <p:xfrm>
          <a:off x="2996952" y="4570078"/>
          <a:ext cx="3771800" cy="1967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транспедикулярный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моноаксиальный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распорный</a:t>
                      </a: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04.205.70.35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04.205.70.55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55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04.205.80.35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04.205.80.55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55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от 30 до 65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7,0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8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7783266"/>
              </p:ext>
            </p:extLst>
          </p:nvPr>
        </p:nvGraphicFramePr>
        <p:xfrm>
          <a:off x="2996952" y="523918"/>
          <a:ext cx="3771800" cy="1967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транспедикулярный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моноаксиальный</a:t>
                      </a: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04.203.40.25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04.203.50.35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04.203.80.45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04.203.90.55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9,0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55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от 25 до 55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4,0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9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45488"/>
            <a:ext cx="6858000" cy="56051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0688" y="9345488"/>
            <a:ext cx="6237312" cy="560512"/>
          </a:xfrm>
        </p:spPr>
        <p:txBody>
          <a:bodyPr>
            <a:normAutofit/>
          </a:bodyPr>
          <a:lstStyle/>
          <a:p>
            <a:pPr algn="l"/>
            <a: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OSTTITAN</a:t>
            </a:r>
            <a:b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</a:br>
            <a:r>
              <a:rPr lang="ru-RU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 </a:t>
            </a:r>
            <a:r>
              <a:rPr lang="en-US" sz="1200" dirty="0" err="1" smtClean="0">
                <a:solidFill>
                  <a:srgbClr val="464692"/>
                </a:solidFill>
                <a:latin typeface="Elephant" panose="02020904090505020303" pitchFamily="18" charset="0"/>
              </a:rPr>
              <a:t>implantate</a:t>
            </a:r>
            <a:endParaRPr lang="ru-RU" sz="1200" dirty="0">
              <a:solidFill>
                <a:srgbClr val="464692"/>
              </a:solidFill>
              <a:latin typeface="Candara" pitchFamily="34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6028514" y="9489504"/>
            <a:ext cx="829485" cy="3600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2</a:t>
            </a:r>
            <a:r>
              <a:rPr lang="ru-RU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3</a:t>
            </a:r>
            <a:endParaRPr lang="ru-RU" sz="1600" dirty="0">
              <a:solidFill>
                <a:srgbClr val="464692"/>
              </a:solidFill>
              <a:latin typeface="Garamond" panose="02020404030301010803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60512"/>
          </a:xfrm>
          <a:prstGeom prst="rect">
            <a:avLst/>
          </a:prstGeom>
        </p:spPr>
      </p:pic>
      <p:sp>
        <p:nvSpPr>
          <p:cNvPr id="19" name="Заголовок 3"/>
          <p:cNvSpPr txBox="1">
            <a:spLocks/>
          </p:cNvSpPr>
          <p:nvPr/>
        </p:nvSpPr>
        <p:spPr>
          <a:xfrm>
            <a:off x="5200423" y="0"/>
            <a:ext cx="1656184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400" b="1" dirty="0">
              <a:solidFill>
                <a:srgbClr val="000099"/>
              </a:solidFill>
              <a:latin typeface="Candara" pitchFamily="34" charset="0"/>
            </a:endParaRPr>
          </a:p>
        </p:txBody>
      </p:sp>
      <p:sp>
        <p:nvSpPr>
          <p:cNvPr id="28" name="Заголовок 3"/>
          <p:cNvSpPr txBox="1">
            <a:spLocks/>
          </p:cNvSpPr>
          <p:nvPr/>
        </p:nvSpPr>
        <p:spPr>
          <a:xfrm>
            <a:off x="620688" y="-15552"/>
            <a:ext cx="6237312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Винты</a:t>
            </a:r>
            <a:endParaRPr lang="ru-RU" sz="1800" dirty="0">
              <a:solidFill>
                <a:srgbClr val="464692"/>
              </a:solidFill>
              <a:latin typeface="Candara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996952" y="2576736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996952" y="4592960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996952" y="6609184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2996952" y="8697416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Таблица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4524965"/>
              </p:ext>
            </p:extLst>
          </p:nvPr>
        </p:nvGraphicFramePr>
        <p:xfrm>
          <a:off x="2996952" y="6658310"/>
          <a:ext cx="3771800" cy="1967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транспедикулярный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полиаксиальный</a:t>
                      </a: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04.206.40.25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04.206.50.35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04.206.60.45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04.206.70.55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55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от 25 до 55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4,0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7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15157">
            <a:off x="1237410" y="6658808"/>
            <a:ext cx="997911" cy="199582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66179">
            <a:off x="1435764" y="4473514"/>
            <a:ext cx="704850" cy="21336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83381">
            <a:off x="1661599" y="2562793"/>
            <a:ext cx="773121" cy="22079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06816">
            <a:off x="1602193" y="315350"/>
            <a:ext cx="876314" cy="2502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75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Таблица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327978"/>
              </p:ext>
            </p:extLst>
          </p:nvPr>
        </p:nvGraphicFramePr>
        <p:xfrm>
          <a:off x="2996952" y="2553854"/>
          <a:ext cx="3771800" cy="1967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транспедикулярный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полиаксиальный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редукционный</a:t>
                      </a: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04.207.40.25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04.207.50.35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04.207.60.45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04.207.70.55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55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от 25 до 65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4,0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7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32" name="Таблица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4976053"/>
              </p:ext>
            </p:extLst>
          </p:nvPr>
        </p:nvGraphicFramePr>
        <p:xfrm>
          <a:off x="2996952" y="4570078"/>
          <a:ext cx="3771800" cy="1967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транспедикулярный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полиаксиальный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распорный</a:t>
                      </a: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04.208.70.35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04.208.70.55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55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04.208.80.35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04.208.80.55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55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от 30 до 65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7,0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8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387656"/>
              </p:ext>
            </p:extLst>
          </p:nvPr>
        </p:nvGraphicFramePr>
        <p:xfrm>
          <a:off x="2996952" y="523918"/>
          <a:ext cx="3771800" cy="1967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блокирующий</a:t>
                      </a: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04.30.06.10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04.30.08.15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04.30.10.20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04.30.14.25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от 10 до 25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6,0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14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45488"/>
            <a:ext cx="6858000" cy="56051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0688" y="9345488"/>
            <a:ext cx="6237312" cy="560512"/>
          </a:xfrm>
        </p:spPr>
        <p:txBody>
          <a:bodyPr>
            <a:normAutofit/>
          </a:bodyPr>
          <a:lstStyle/>
          <a:p>
            <a:pPr algn="l"/>
            <a: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OSTTITAN</a:t>
            </a:r>
            <a:b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</a:br>
            <a:r>
              <a:rPr lang="ru-RU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 </a:t>
            </a:r>
            <a:r>
              <a:rPr lang="en-US" sz="1200" dirty="0" err="1" smtClean="0">
                <a:solidFill>
                  <a:srgbClr val="464692"/>
                </a:solidFill>
                <a:latin typeface="Elephant" panose="02020904090505020303" pitchFamily="18" charset="0"/>
              </a:rPr>
              <a:t>implantate</a:t>
            </a:r>
            <a:endParaRPr lang="ru-RU" sz="1200" dirty="0">
              <a:solidFill>
                <a:srgbClr val="464692"/>
              </a:solidFill>
              <a:latin typeface="Candara" pitchFamily="34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6028514" y="9489504"/>
            <a:ext cx="829485" cy="3600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2</a:t>
            </a:r>
            <a:r>
              <a:rPr lang="ru-RU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4</a:t>
            </a:r>
            <a:endParaRPr lang="ru-RU" sz="1600" dirty="0">
              <a:solidFill>
                <a:srgbClr val="464692"/>
              </a:solidFill>
              <a:latin typeface="Garamond" panose="02020404030301010803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60512"/>
          </a:xfrm>
          <a:prstGeom prst="rect">
            <a:avLst/>
          </a:prstGeom>
        </p:spPr>
      </p:pic>
      <p:sp>
        <p:nvSpPr>
          <p:cNvPr id="19" name="Заголовок 3"/>
          <p:cNvSpPr txBox="1">
            <a:spLocks/>
          </p:cNvSpPr>
          <p:nvPr/>
        </p:nvSpPr>
        <p:spPr>
          <a:xfrm>
            <a:off x="5200423" y="0"/>
            <a:ext cx="1656184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400" b="1" dirty="0">
              <a:solidFill>
                <a:srgbClr val="000099"/>
              </a:solidFill>
              <a:latin typeface="Candara" pitchFamily="34" charset="0"/>
            </a:endParaRPr>
          </a:p>
        </p:txBody>
      </p:sp>
      <p:sp>
        <p:nvSpPr>
          <p:cNvPr id="28" name="Заголовок 3"/>
          <p:cNvSpPr txBox="1">
            <a:spLocks/>
          </p:cNvSpPr>
          <p:nvPr/>
        </p:nvSpPr>
        <p:spPr>
          <a:xfrm>
            <a:off x="620688" y="-15552"/>
            <a:ext cx="6237312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Винты</a:t>
            </a:r>
            <a:endParaRPr lang="ru-RU" sz="1800" dirty="0">
              <a:solidFill>
                <a:srgbClr val="464692"/>
              </a:solidFill>
              <a:latin typeface="Candara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996952" y="2576736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996952" y="4592960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996952" y="6609184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2996952" y="8697416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Таблица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37502"/>
              </p:ext>
            </p:extLst>
          </p:nvPr>
        </p:nvGraphicFramePr>
        <p:xfrm>
          <a:off x="2996952" y="6658310"/>
          <a:ext cx="3771800" cy="1967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блокирующий с вкладкой</a:t>
                      </a: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04.31.06.10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04.31.08.15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04.31.12.20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04.31.14.30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от 10 до 34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6,0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14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70177">
            <a:off x="1376325" y="7331815"/>
            <a:ext cx="720080" cy="73608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15157">
            <a:off x="1237410" y="4563738"/>
            <a:ext cx="997911" cy="19958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14609">
            <a:off x="1331836" y="2422776"/>
            <a:ext cx="873791" cy="21025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2049">
            <a:off x="1452573" y="1319167"/>
            <a:ext cx="702144" cy="67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36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542360"/>
              </p:ext>
            </p:extLst>
          </p:nvPr>
        </p:nvGraphicFramePr>
        <p:xfrm>
          <a:off x="2996952" y="523918"/>
          <a:ext cx="3771800" cy="1967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блокирующий с кольцом</a:t>
                      </a: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04.32.06.10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04.32.08.15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04.32.10.20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04.32.14.25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от 10 до 34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6,0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14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45488"/>
            <a:ext cx="6858000" cy="56051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0688" y="9345488"/>
            <a:ext cx="6237312" cy="560512"/>
          </a:xfrm>
        </p:spPr>
        <p:txBody>
          <a:bodyPr>
            <a:normAutofit/>
          </a:bodyPr>
          <a:lstStyle/>
          <a:p>
            <a:pPr algn="l"/>
            <a: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OSTTITAN</a:t>
            </a:r>
            <a:b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</a:br>
            <a:r>
              <a:rPr lang="ru-RU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 </a:t>
            </a:r>
            <a:r>
              <a:rPr lang="en-US" sz="1200" dirty="0" err="1" smtClean="0">
                <a:solidFill>
                  <a:srgbClr val="464692"/>
                </a:solidFill>
                <a:latin typeface="Elephant" panose="02020904090505020303" pitchFamily="18" charset="0"/>
              </a:rPr>
              <a:t>implantate</a:t>
            </a:r>
            <a:endParaRPr lang="ru-RU" sz="1200" dirty="0">
              <a:solidFill>
                <a:srgbClr val="464692"/>
              </a:solidFill>
              <a:latin typeface="Candara" pitchFamily="34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6028514" y="9489504"/>
            <a:ext cx="829485" cy="3600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2</a:t>
            </a:r>
            <a:r>
              <a:rPr lang="ru-RU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5</a:t>
            </a:r>
            <a:endParaRPr lang="ru-RU" sz="1600" dirty="0">
              <a:solidFill>
                <a:srgbClr val="464692"/>
              </a:solidFill>
              <a:latin typeface="Garamond" panose="02020404030301010803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60512"/>
          </a:xfrm>
          <a:prstGeom prst="rect">
            <a:avLst/>
          </a:prstGeom>
        </p:spPr>
      </p:pic>
      <p:sp>
        <p:nvSpPr>
          <p:cNvPr id="19" name="Заголовок 3"/>
          <p:cNvSpPr txBox="1">
            <a:spLocks/>
          </p:cNvSpPr>
          <p:nvPr/>
        </p:nvSpPr>
        <p:spPr>
          <a:xfrm>
            <a:off x="5200423" y="0"/>
            <a:ext cx="1656184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400" b="1" dirty="0">
              <a:solidFill>
                <a:srgbClr val="000099"/>
              </a:solidFill>
              <a:latin typeface="Candara" pitchFamily="34" charset="0"/>
            </a:endParaRPr>
          </a:p>
        </p:txBody>
      </p:sp>
      <p:sp>
        <p:nvSpPr>
          <p:cNvPr id="28" name="Заголовок 3"/>
          <p:cNvSpPr txBox="1">
            <a:spLocks/>
          </p:cNvSpPr>
          <p:nvPr/>
        </p:nvSpPr>
        <p:spPr>
          <a:xfrm>
            <a:off x="620688" y="-15552"/>
            <a:ext cx="6237312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Винты</a:t>
            </a:r>
            <a:endParaRPr lang="ru-RU" sz="1800" dirty="0">
              <a:solidFill>
                <a:srgbClr val="464692"/>
              </a:solidFill>
              <a:latin typeface="Candara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996952" y="2576736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996952" y="4592960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Таблица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6324839"/>
              </p:ext>
            </p:extLst>
          </p:nvPr>
        </p:nvGraphicFramePr>
        <p:xfrm>
          <a:off x="2996952" y="2504728"/>
          <a:ext cx="3771800" cy="1967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Винт блокирующий М6</a:t>
                      </a: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Длина,</a:t>
                      </a:r>
                    </a:p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04.33.06.10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04.33.08.15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04.33.10.20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04.33.14.25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+mn-lt"/>
                          <a:cs typeface="Times New Roman" pitchFamily="18" charset="0"/>
                        </a:rPr>
                        <a:t>L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</a:t>
                      </a:r>
                      <a:r>
                        <a:rPr lang="en-US" sz="900" baseline="0" dirty="0" smtClean="0"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от 10 до 34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6,0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14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1691">
            <a:off x="1124744" y="1054274"/>
            <a:ext cx="1012701" cy="84784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23105">
            <a:off x="1086679" y="3008784"/>
            <a:ext cx="1228725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2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Таблица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8678706"/>
              </p:ext>
            </p:extLst>
          </p:nvPr>
        </p:nvGraphicFramePr>
        <p:xfrm>
          <a:off x="2996952" y="4376936"/>
          <a:ext cx="3771800" cy="18299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Гайка </a:t>
                      </a: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 </a:t>
                      </a:r>
                      <a:r>
                        <a:rPr lang="ru-RU" sz="900" dirty="0" err="1" smtClean="0">
                          <a:latin typeface="+mn-lt"/>
                          <a:cs typeface="Times New Roman" pitchFamily="18" charset="0"/>
                        </a:rPr>
                        <a:t>внут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внеш., 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02.34.42.08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02.34.50.10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02.34.60.11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02.34.70.12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</a:t>
                      </a:r>
                      <a:r>
                        <a:rPr lang="ru-RU" sz="900" dirty="0" err="1" smtClean="0">
                          <a:latin typeface="+mn-lt"/>
                          <a:cs typeface="Times New Roman" pitchFamily="18" charset="0"/>
                        </a:rPr>
                        <a:t>внут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 от 4,0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7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</a:t>
                      </a:r>
                      <a:r>
                        <a:rPr lang="ru-RU" sz="900" dirty="0" err="1" smtClean="0">
                          <a:latin typeface="+mn-lt"/>
                          <a:cs typeface="Times New Roman" pitchFamily="18" charset="0"/>
                        </a:rPr>
                        <a:t>внеш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 от 8,0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14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93983"/>
              </p:ext>
            </p:extLst>
          </p:nvPr>
        </p:nvGraphicFramePr>
        <p:xfrm>
          <a:off x="2996952" y="523918"/>
          <a:ext cx="3771800" cy="1967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Шайба</a:t>
                      </a: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 </a:t>
                      </a:r>
                      <a:r>
                        <a:rPr lang="ru-RU" sz="900" dirty="0" err="1" smtClean="0">
                          <a:latin typeface="+mn-lt"/>
                          <a:cs typeface="Times New Roman" pitchFamily="18" charset="0"/>
                        </a:rPr>
                        <a:t>внут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внеш., 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02.195.42.08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02.195.50.10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02.195.60.14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14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02.195.80.16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</a:t>
                      </a:r>
                      <a:r>
                        <a:rPr lang="ru-RU" sz="900" dirty="0" err="1" smtClean="0">
                          <a:latin typeface="+mn-lt"/>
                          <a:cs typeface="Times New Roman" pitchFamily="18" charset="0"/>
                        </a:rPr>
                        <a:t>внут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 от 4,2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8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</a:t>
                      </a:r>
                      <a:r>
                        <a:rPr lang="ru-RU" sz="900" dirty="0" err="1" smtClean="0">
                          <a:latin typeface="+mn-lt"/>
                          <a:cs typeface="Times New Roman" pitchFamily="18" charset="0"/>
                        </a:rPr>
                        <a:t>внеш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 от 8,0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16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45488"/>
            <a:ext cx="6858000" cy="56051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0688" y="9345488"/>
            <a:ext cx="6237312" cy="560512"/>
          </a:xfrm>
        </p:spPr>
        <p:txBody>
          <a:bodyPr>
            <a:normAutofit/>
          </a:bodyPr>
          <a:lstStyle/>
          <a:p>
            <a:pPr algn="l"/>
            <a: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OSTTITAN</a:t>
            </a:r>
            <a:b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</a:br>
            <a:r>
              <a:rPr lang="ru-RU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 </a:t>
            </a:r>
            <a:r>
              <a:rPr lang="en-US" sz="1200" dirty="0" err="1" smtClean="0">
                <a:solidFill>
                  <a:srgbClr val="464692"/>
                </a:solidFill>
                <a:latin typeface="Elephant" panose="02020904090505020303" pitchFamily="18" charset="0"/>
              </a:rPr>
              <a:t>implantate</a:t>
            </a:r>
            <a:endParaRPr lang="ru-RU" sz="1200" dirty="0">
              <a:solidFill>
                <a:srgbClr val="464692"/>
              </a:solidFill>
              <a:latin typeface="Candara" pitchFamily="34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6028514" y="9489504"/>
            <a:ext cx="829485" cy="3600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2</a:t>
            </a:r>
            <a:r>
              <a:rPr lang="ru-RU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6</a:t>
            </a:r>
            <a:endParaRPr lang="ru-RU" sz="1600" dirty="0">
              <a:solidFill>
                <a:srgbClr val="464692"/>
              </a:solidFill>
              <a:latin typeface="Garamond" panose="02020404030301010803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60512"/>
          </a:xfrm>
          <a:prstGeom prst="rect">
            <a:avLst/>
          </a:prstGeom>
        </p:spPr>
      </p:pic>
      <p:sp>
        <p:nvSpPr>
          <p:cNvPr id="19" name="Заголовок 3"/>
          <p:cNvSpPr txBox="1">
            <a:spLocks/>
          </p:cNvSpPr>
          <p:nvPr/>
        </p:nvSpPr>
        <p:spPr>
          <a:xfrm>
            <a:off x="5200423" y="0"/>
            <a:ext cx="1656184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400" b="1" dirty="0">
              <a:solidFill>
                <a:srgbClr val="000099"/>
              </a:solidFill>
              <a:latin typeface="Candara" pitchFamily="34" charset="0"/>
            </a:endParaRPr>
          </a:p>
        </p:txBody>
      </p:sp>
      <p:sp>
        <p:nvSpPr>
          <p:cNvPr id="28" name="Заголовок 3"/>
          <p:cNvSpPr txBox="1">
            <a:spLocks/>
          </p:cNvSpPr>
          <p:nvPr/>
        </p:nvSpPr>
        <p:spPr>
          <a:xfrm>
            <a:off x="620688" y="-15552"/>
            <a:ext cx="6237312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>
                <a:solidFill>
                  <a:srgbClr val="464692"/>
                </a:solidFill>
                <a:latin typeface="Elephant" panose="02020904090505020303" pitchFamily="18" charset="0"/>
              </a:rPr>
              <a:t>Ш</a:t>
            </a:r>
            <a:r>
              <a:rPr lang="ru-RU" sz="18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айбы, гайки</a:t>
            </a:r>
            <a:endParaRPr lang="ru-RU" sz="1800" dirty="0">
              <a:solidFill>
                <a:srgbClr val="464692"/>
              </a:solidFill>
              <a:latin typeface="Candara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996952" y="2576736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996952" y="4448944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Таблица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783450"/>
              </p:ext>
            </p:extLst>
          </p:nvPr>
        </p:nvGraphicFramePr>
        <p:xfrm>
          <a:off x="2996952" y="2504728"/>
          <a:ext cx="3771800" cy="18299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2088"/>
                <a:gridCol w="936104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Шайба зубчатая </a:t>
                      </a: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 </a:t>
                      </a:r>
                      <a:r>
                        <a:rPr lang="ru-RU" sz="900" dirty="0" err="1" smtClean="0">
                          <a:latin typeface="+mn-lt"/>
                          <a:cs typeface="Times New Roman" pitchFamily="18" charset="0"/>
                        </a:rPr>
                        <a:t>внут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.,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внеш., 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02.50.42.08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4,2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02.50.50.10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5,0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02.50.60.11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11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02.50.70.12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</a:t>
                      </a:r>
                      <a:r>
                        <a:rPr lang="ru-RU" sz="900" dirty="0" err="1" smtClean="0">
                          <a:latin typeface="+mn-lt"/>
                          <a:cs typeface="Times New Roman" pitchFamily="18" charset="0"/>
                        </a:rPr>
                        <a:t>внут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 от 4,2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7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</a:t>
                      </a:r>
                      <a:r>
                        <a:rPr lang="ru-RU" sz="900" dirty="0" err="1" smtClean="0">
                          <a:latin typeface="+mn-lt"/>
                          <a:cs typeface="Times New Roman" pitchFamily="18" charset="0"/>
                        </a:rPr>
                        <a:t>внеш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= от 8,0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12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cxnSp>
        <p:nvCxnSpPr>
          <p:cNvPr id="37" name="Прямая соединительная линия 36"/>
          <p:cNvCxnSpPr/>
          <p:nvPr/>
        </p:nvCxnSpPr>
        <p:spPr>
          <a:xfrm>
            <a:off x="2996952" y="6393160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3621">
            <a:off x="1162652" y="2505728"/>
            <a:ext cx="869184" cy="14822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1039">
            <a:off x="1052736" y="5018537"/>
            <a:ext cx="1003835" cy="7859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5290" flipH="1">
            <a:off x="1149685" y="779119"/>
            <a:ext cx="895118" cy="152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70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Таблица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90188"/>
              </p:ext>
            </p:extLst>
          </p:nvPr>
        </p:nvGraphicFramePr>
        <p:xfrm>
          <a:off x="2996952" y="2553854"/>
          <a:ext cx="3771800" cy="1967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Универсальный вертельный блокируемый </a:t>
                      </a:r>
                    </a:p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стержень 130° (Тип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, 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03.30.09.300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9,0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300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03.30.10.350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350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03.30.11.400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400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03.30.12.460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460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 = от 300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460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9,0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12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6135897"/>
              </p:ext>
            </p:extLst>
          </p:nvPr>
        </p:nvGraphicFramePr>
        <p:xfrm>
          <a:off x="2996952" y="523918"/>
          <a:ext cx="3771800" cy="1967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Спица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Киршнера</a:t>
                      </a: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, 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02.187.11.170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1,1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170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02.187.11.230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1,1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230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02.187.20.170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170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02.187.20.230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230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 = от 170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230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1,1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2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45488"/>
            <a:ext cx="6858000" cy="56051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0688" y="9345488"/>
            <a:ext cx="6237312" cy="560512"/>
          </a:xfrm>
        </p:spPr>
        <p:txBody>
          <a:bodyPr>
            <a:normAutofit/>
          </a:bodyPr>
          <a:lstStyle/>
          <a:p>
            <a:pPr algn="l"/>
            <a: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OSTTITAN</a:t>
            </a:r>
            <a:b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</a:br>
            <a:r>
              <a:rPr lang="ru-RU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 </a:t>
            </a:r>
            <a:r>
              <a:rPr lang="en-US" sz="1200" dirty="0" err="1" smtClean="0">
                <a:solidFill>
                  <a:srgbClr val="464692"/>
                </a:solidFill>
                <a:latin typeface="Elephant" panose="02020904090505020303" pitchFamily="18" charset="0"/>
              </a:rPr>
              <a:t>implantate</a:t>
            </a:r>
            <a:endParaRPr lang="ru-RU" sz="1200" dirty="0">
              <a:solidFill>
                <a:srgbClr val="464692"/>
              </a:solidFill>
              <a:latin typeface="Candara" pitchFamily="34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6028514" y="9489504"/>
            <a:ext cx="829485" cy="3600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2</a:t>
            </a:r>
            <a:r>
              <a:rPr lang="ru-RU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7</a:t>
            </a:r>
            <a:endParaRPr lang="ru-RU" sz="1600" dirty="0">
              <a:solidFill>
                <a:srgbClr val="464692"/>
              </a:solidFill>
              <a:latin typeface="Garamond" panose="02020404030301010803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60512"/>
          </a:xfrm>
          <a:prstGeom prst="rect">
            <a:avLst/>
          </a:prstGeom>
        </p:spPr>
      </p:pic>
      <p:sp>
        <p:nvSpPr>
          <p:cNvPr id="19" name="Заголовок 3"/>
          <p:cNvSpPr txBox="1">
            <a:spLocks/>
          </p:cNvSpPr>
          <p:nvPr/>
        </p:nvSpPr>
        <p:spPr>
          <a:xfrm>
            <a:off x="5200423" y="0"/>
            <a:ext cx="1656184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400" b="1" dirty="0">
              <a:solidFill>
                <a:srgbClr val="000099"/>
              </a:solidFill>
              <a:latin typeface="Candara" pitchFamily="34" charset="0"/>
            </a:endParaRPr>
          </a:p>
        </p:txBody>
      </p:sp>
      <p:sp>
        <p:nvSpPr>
          <p:cNvPr id="28" name="Заголовок 3"/>
          <p:cNvSpPr txBox="1">
            <a:spLocks/>
          </p:cNvSpPr>
          <p:nvPr/>
        </p:nvSpPr>
        <p:spPr>
          <a:xfrm>
            <a:off x="620688" y="-15552"/>
            <a:ext cx="6237312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Спицы, стержни</a:t>
            </a:r>
            <a:endParaRPr lang="ru-RU" sz="1800" dirty="0">
              <a:solidFill>
                <a:srgbClr val="464692"/>
              </a:solidFill>
              <a:latin typeface="Candara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996952" y="2576736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996952" y="4592960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2996952" y="6609184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Таблица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7861654"/>
              </p:ext>
            </p:extLst>
          </p:nvPr>
        </p:nvGraphicFramePr>
        <p:xfrm>
          <a:off x="2996952" y="4570078"/>
          <a:ext cx="3771800" cy="1967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Универсальный вертельный блокируемый </a:t>
                      </a:r>
                    </a:p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стержень 130° (Тип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, 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03.40.09.300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9,0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300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03.40.10.350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350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03.40.11.400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400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03.40.12.460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460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 = от 300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460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9,0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12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40" name="Таблица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097436"/>
              </p:ext>
            </p:extLst>
          </p:nvPr>
        </p:nvGraphicFramePr>
        <p:xfrm>
          <a:off x="2996952" y="6586302"/>
          <a:ext cx="3771800" cy="1967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Стержень бедренный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антеградный</a:t>
                      </a: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, 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03.50.09.300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9,0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300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03.50.10.350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350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03.50.11.400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400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03.50.12.460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460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 = от 300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460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9,0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12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6857">
            <a:off x="1448261" y="6363598"/>
            <a:ext cx="486055" cy="254548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84705">
            <a:off x="479577" y="3363386"/>
            <a:ext cx="2447678" cy="37015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85983" flipH="1">
            <a:off x="1591960" y="4093574"/>
            <a:ext cx="327166" cy="29937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29444">
            <a:off x="503594" y="1461789"/>
            <a:ext cx="2644074" cy="27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57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Таблица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3074765"/>
              </p:ext>
            </p:extLst>
          </p:nvPr>
        </p:nvGraphicFramePr>
        <p:xfrm>
          <a:off x="2996952" y="2553854"/>
          <a:ext cx="3771800" cy="1967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Стержень плечевой блокируемый (Тип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, 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03.70.06.180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6,0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180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03.70.07.220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7,0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220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03.70.08.250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250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03.70.09.300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9,0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300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 = от 180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300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6,0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9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45488"/>
            <a:ext cx="6858000" cy="56051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20688" y="9345488"/>
            <a:ext cx="6237312" cy="560512"/>
          </a:xfrm>
        </p:spPr>
        <p:txBody>
          <a:bodyPr>
            <a:normAutofit/>
          </a:bodyPr>
          <a:lstStyle/>
          <a:p>
            <a:pPr algn="l"/>
            <a: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OSTTITAN</a:t>
            </a:r>
            <a:br>
              <a:rPr lang="en-US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</a:br>
            <a:r>
              <a:rPr lang="ru-RU" sz="12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 </a:t>
            </a:r>
            <a:r>
              <a:rPr lang="en-US" sz="1200" dirty="0" err="1" smtClean="0">
                <a:solidFill>
                  <a:srgbClr val="464692"/>
                </a:solidFill>
                <a:latin typeface="Elephant" panose="02020904090505020303" pitchFamily="18" charset="0"/>
              </a:rPr>
              <a:t>implantate</a:t>
            </a:r>
            <a:endParaRPr lang="ru-RU" sz="1200" dirty="0">
              <a:solidFill>
                <a:srgbClr val="464692"/>
              </a:solidFill>
              <a:latin typeface="Candara" pitchFamily="34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6028514" y="9489504"/>
            <a:ext cx="829485" cy="3600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2</a:t>
            </a:r>
            <a:r>
              <a:rPr lang="ru-RU" sz="1400" dirty="0" smtClean="0">
                <a:solidFill>
                  <a:srgbClr val="464692"/>
                </a:solidFill>
                <a:latin typeface="Garamond" panose="02020404030301010803" pitchFamily="18" charset="0"/>
              </a:rPr>
              <a:t>8</a:t>
            </a:r>
            <a:endParaRPr lang="ru-RU" sz="1600" dirty="0">
              <a:solidFill>
                <a:srgbClr val="464692"/>
              </a:solidFill>
              <a:latin typeface="Garamond" panose="02020404030301010803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60512"/>
          </a:xfrm>
          <a:prstGeom prst="rect">
            <a:avLst/>
          </a:prstGeom>
        </p:spPr>
      </p:pic>
      <p:sp>
        <p:nvSpPr>
          <p:cNvPr id="19" name="Заголовок 3"/>
          <p:cNvSpPr txBox="1">
            <a:spLocks/>
          </p:cNvSpPr>
          <p:nvPr/>
        </p:nvSpPr>
        <p:spPr>
          <a:xfrm>
            <a:off x="5200423" y="0"/>
            <a:ext cx="1656184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400" b="1" dirty="0">
              <a:solidFill>
                <a:srgbClr val="000099"/>
              </a:solidFill>
              <a:latin typeface="Candara" pitchFamily="34" charset="0"/>
            </a:endParaRPr>
          </a:p>
        </p:txBody>
      </p:sp>
      <p:sp>
        <p:nvSpPr>
          <p:cNvPr id="28" name="Заголовок 3"/>
          <p:cNvSpPr txBox="1">
            <a:spLocks/>
          </p:cNvSpPr>
          <p:nvPr/>
        </p:nvSpPr>
        <p:spPr>
          <a:xfrm>
            <a:off x="620688" y="-15552"/>
            <a:ext cx="6237312" cy="560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 smtClean="0">
                <a:solidFill>
                  <a:srgbClr val="464692"/>
                </a:solidFill>
                <a:latin typeface="Elephant" panose="02020904090505020303" pitchFamily="18" charset="0"/>
              </a:rPr>
              <a:t>Спицы, стержни</a:t>
            </a:r>
            <a:endParaRPr lang="ru-RU" sz="1800" dirty="0">
              <a:solidFill>
                <a:srgbClr val="464692"/>
              </a:solidFill>
              <a:latin typeface="Candara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996952" y="2576736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996952" y="4592960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2996952" y="6609184"/>
            <a:ext cx="3859655" cy="0"/>
          </a:xfrm>
          <a:prstGeom prst="line">
            <a:avLst/>
          </a:prstGeom>
          <a:ln w="12700">
            <a:solidFill>
              <a:srgbClr val="4646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Таблица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1178514"/>
              </p:ext>
            </p:extLst>
          </p:nvPr>
        </p:nvGraphicFramePr>
        <p:xfrm>
          <a:off x="2996952" y="4570078"/>
          <a:ext cx="3771800" cy="1967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Стержень плечевой блокируемый (Тип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, 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03.80.08.150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150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03.80.09.220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9,0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220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03.80.09.250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250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03.80.09.320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9,0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320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 = от 150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320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8,0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- 9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40" name="Таблица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4609635"/>
              </p:ext>
            </p:extLst>
          </p:nvPr>
        </p:nvGraphicFramePr>
        <p:xfrm>
          <a:off x="2996952" y="6586302"/>
          <a:ext cx="3771800" cy="1967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Стержень большеберцовый универсальный</a:t>
                      </a:r>
                    </a:p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блокируемый</a:t>
                      </a: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, 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03.90.08.270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8,0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270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03.90.09.320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9,0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320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03.90.10.350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350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03.90.11.390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390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 = от 270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390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8,0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11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41" name="Таблица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018102"/>
              </p:ext>
            </p:extLst>
          </p:nvPr>
        </p:nvGraphicFramePr>
        <p:xfrm>
          <a:off x="2996952" y="488504"/>
          <a:ext cx="3771800" cy="1967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36104"/>
                <a:gridCol w="792088"/>
                <a:gridCol w="720080"/>
                <a:gridCol w="648072"/>
                <a:gridCol w="675456"/>
              </a:tblGrid>
              <a:tr h="5040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Стержень бедренный </a:t>
                      </a:r>
                      <a:r>
                        <a:rPr lang="ru-RU" sz="10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антеградно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-ретроградный</a:t>
                      </a: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Артикул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Диаметр, 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, 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мм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08132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03.60.09.300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9,0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300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0089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03.60.10.350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10,0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350</a:t>
                      </a:r>
                    </a:p>
                  </a:txBody>
                  <a:tcPr marT="0" marB="0" anchor="ctr"/>
                </a:tc>
              </a:tr>
              <a:tr h="107751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03.60.11.400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11,0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400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03.60.12.460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12,0</a:t>
                      </a:r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460</a:t>
                      </a: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>
                  <a:txBody>
                    <a:bodyPr/>
                    <a:lstStyle/>
                    <a:p>
                      <a:pPr algn="l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175"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Материал – Титан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Длина = от 300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460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 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Ø = от 9,0</a:t>
                      </a:r>
                      <a:r>
                        <a:rPr lang="ru-RU" sz="900" baseline="0" dirty="0" smtClean="0">
                          <a:latin typeface="+mn-lt"/>
                          <a:cs typeface="Times New Roman" pitchFamily="18" charset="0"/>
                        </a:rPr>
                        <a:t> до 12</a:t>
                      </a:r>
                      <a:r>
                        <a:rPr lang="ru-RU" sz="900" dirty="0" smtClean="0">
                          <a:latin typeface="+mn-lt"/>
                          <a:cs typeface="Times New Roman" pitchFamily="18" charset="0"/>
                        </a:rPr>
                        <a:t>,0 мм</a:t>
                      </a:r>
                    </a:p>
                  </a:txBody>
                  <a:tcPr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900" dirty="0" smtClean="0">
                        <a:latin typeface="+mn-lt"/>
                        <a:cs typeface="Times New Roman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35568">
            <a:off x="1424535" y="6415449"/>
            <a:ext cx="600697" cy="255866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85451">
            <a:off x="1479145" y="4195390"/>
            <a:ext cx="633245" cy="26973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37661">
            <a:off x="1631036" y="2086285"/>
            <a:ext cx="519773" cy="27669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87196">
            <a:off x="1580827" y="311997"/>
            <a:ext cx="490082" cy="259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10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16314</TotalTime>
  <Words>5409</Words>
  <Application>Microsoft Office PowerPoint</Application>
  <PresentationFormat>Лист A4 (210x297 мм)</PresentationFormat>
  <Paragraphs>2831</Paragraphs>
  <Slides>32</Slides>
  <Notes>32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9" baseType="lpstr">
      <vt:lpstr>Arial</vt:lpstr>
      <vt:lpstr>Calibri</vt:lpstr>
      <vt:lpstr>Candara</vt:lpstr>
      <vt:lpstr>Elephant</vt:lpstr>
      <vt:lpstr>Garamond</vt:lpstr>
      <vt:lpstr>Times New Roman</vt:lpstr>
      <vt:lpstr>Тема Office</vt:lpstr>
      <vt:lpstr>OSTTITAN  implantate</vt:lpstr>
      <vt:lpstr>OSTTITAN  implantate</vt:lpstr>
      <vt:lpstr>OSTTITAN  implantate</vt:lpstr>
      <vt:lpstr>OSTTITAN  implantate</vt:lpstr>
      <vt:lpstr>OSTTITAN  implantate</vt:lpstr>
      <vt:lpstr>OSTTITAN  implantate</vt:lpstr>
      <vt:lpstr>OSTTITAN  implantate</vt:lpstr>
      <vt:lpstr>OSTTITAN  implantate</vt:lpstr>
      <vt:lpstr>OSTTITAN  implantate</vt:lpstr>
      <vt:lpstr>OSTTITAN  implantate</vt:lpstr>
      <vt:lpstr>OSTTITAN  implantate</vt:lpstr>
      <vt:lpstr>OSTTITAN  implantate</vt:lpstr>
      <vt:lpstr>OSTTITAN  implantate</vt:lpstr>
      <vt:lpstr>OSTTITAN  implantate</vt:lpstr>
      <vt:lpstr>OSTTITAN  implantate</vt:lpstr>
      <vt:lpstr>OSTTITAN  implantate</vt:lpstr>
      <vt:lpstr>OSTTITAN  implantate</vt:lpstr>
      <vt:lpstr>OSTTITAN  implantate</vt:lpstr>
      <vt:lpstr>OSTTITAN  implantate</vt:lpstr>
      <vt:lpstr>OSTTITAN  implantate</vt:lpstr>
      <vt:lpstr>OSTTITAN  implantate</vt:lpstr>
      <vt:lpstr>OSTTITAN  implantate</vt:lpstr>
      <vt:lpstr>OSTTITAN  implantate</vt:lpstr>
      <vt:lpstr>OSTTITAN  implantate</vt:lpstr>
      <vt:lpstr>OSTTITAN  implantate</vt:lpstr>
      <vt:lpstr>OSTTITAN  implantate</vt:lpstr>
      <vt:lpstr>OSTTITAN  implantate</vt:lpstr>
      <vt:lpstr>OSTTITAN  implantate</vt:lpstr>
      <vt:lpstr>OSTTITAN  implantate</vt:lpstr>
      <vt:lpstr>OSTTITAN  implantate</vt:lpstr>
      <vt:lpstr>OSTTITAN  implantate</vt:lpstr>
      <vt:lpstr>OSTTITAN  implantate</vt:lpstr>
    </vt:vector>
  </TitlesOfParts>
  <Company>XTreme.ws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Администратор</cp:lastModifiedBy>
  <cp:revision>554</cp:revision>
  <cp:lastPrinted>2013-11-19T07:40:35Z</cp:lastPrinted>
  <dcterms:created xsi:type="dcterms:W3CDTF">2012-09-12T19:17:30Z</dcterms:created>
  <dcterms:modified xsi:type="dcterms:W3CDTF">2015-07-17T15:08:56Z</dcterms:modified>
</cp:coreProperties>
</file>